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80" r:id="rId3"/>
    <p:sldId id="294" r:id="rId4"/>
    <p:sldId id="323" r:id="rId5"/>
    <p:sldId id="324" r:id="rId6"/>
    <p:sldId id="336" r:id="rId7"/>
    <p:sldId id="268" r:id="rId8"/>
    <p:sldId id="269" r:id="rId9"/>
    <p:sldId id="270" r:id="rId10"/>
    <p:sldId id="337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11" r:id="rId21"/>
    <p:sldId id="326" r:id="rId22"/>
    <p:sldId id="328" r:id="rId23"/>
    <p:sldId id="330" r:id="rId24"/>
    <p:sldId id="332" r:id="rId25"/>
    <p:sldId id="333" r:id="rId26"/>
    <p:sldId id="335" r:id="rId27"/>
    <p:sldId id="298" r:id="rId28"/>
    <p:sldId id="299" r:id="rId29"/>
    <p:sldId id="304" r:id="rId30"/>
    <p:sldId id="305" r:id="rId31"/>
    <p:sldId id="306" r:id="rId32"/>
    <p:sldId id="307" r:id="rId33"/>
    <p:sldId id="310" r:id="rId34"/>
    <p:sldId id="309" r:id="rId35"/>
    <p:sldId id="30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B718E-1CEA-4156-9EE1-68787C09F2DD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924B1-A6C2-40DD-B921-C04229C8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AEB30-1B7E-4183-B71A-4ECF066EED07}" type="slidenum">
              <a:rPr lang="en-US"/>
              <a:pPr/>
              <a:t>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B4168-7B46-4FB4-9ABC-50B1FB19303A}" type="slidenum">
              <a:rPr lang="en-US"/>
              <a:pPr/>
              <a:t>18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26FB2-E6BE-4837-A435-7C89EA4CCBE4}" type="slidenum">
              <a:rPr lang="en-US"/>
              <a:pPr/>
              <a:t>19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3E040-0C69-4806-9391-FCE811545060}" type="slidenum">
              <a:rPr lang="en-US"/>
              <a:pPr/>
              <a:t>20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B719F-FF5A-428D-A608-43C428F84018}" type="slidenum">
              <a:rPr lang="en-US"/>
              <a:pPr/>
              <a:t>21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F9606-9226-4A63-9384-E600EFA45C34}" type="slidenum">
              <a:rPr lang="en-US"/>
              <a:pPr/>
              <a:t>22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B9D5C-98E3-4163-8387-12A77B7E6C35}" type="slidenum">
              <a:rPr lang="en-US"/>
              <a:pPr/>
              <a:t>23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66607-E9E4-4928-A112-141766E6AE27}" type="slidenum">
              <a:rPr lang="en-US"/>
              <a:pPr/>
              <a:t>24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E8E45-B42D-46BF-A249-A571AA5D5FCF}" type="slidenum">
              <a:rPr lang="en-US"/>
              <a:pPr/>
              <a:t>25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09293-844A-411D-B2EB-3424608AD13E}" type="slidenum">
              <a:rPr lang="en-US"/>
              <a:pPr/>
              <a:t>26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1F1F-FCC5-4459-9DED-F03A2365D4D8}" type="slidenum">
              <a:rPr lang="en-US"/>
              <a:pPr/>
              <a:t>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96E74-A03B-43EB-BBE3-798EB0D2C7F4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A9344-6798-4B25-8A91-332168C2F647}" type="slidenum">
              <a:rPr lang="en-US"/>
              <a:pPr/>
              <a:t>12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FE0AD-16EC-49EB-A2CE-B972DB944908}" type="slidenum">
              <a:rPr lang="en-US"/>
              <a:pPr/>
              <a:t>13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C740C-3C99-4BF7-B7FA-40B7CA32E390}" type="slidenum">
              <a:rPr lang="en-US"/>
              <a:pPr/>
              <a:t>14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5839A-C5D4-40BE-8967-C0037C5811F9}" type="slidenum">
              <a:rPr lang="en-US"/>
              <a:pPr/>
              <a:t>15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77441-6DAA-49AE-BCCC-A08CA2C2E8E6}" type="slidenum">
              <a:rPr lang="en-US"/>
              <a:pPr/>
              <a:t>16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107D7-4248-4036-81E6-968A09F8F96F}" type="slidenum">
              <a:rPr lang="en-US"/>
              <a:pPr/>
              <a:t>17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NanoLab/NSF NUE/Bumm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E6989-35C0-4308-ACCA-C5BDBB2F3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D0393-07A0-43DC-85DE-692126022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NanoLab/NSF NUE/Bumm</a:t>
            </a: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NanoLab/NSF NUE/Bumm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DAA8-9653-4FA4-A612-9F168C9B8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96355-11FA-4A7C-8234-58560202B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Bragg Equation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114800" cy="2819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4400" b="1" dirty="0" smtClean="0"/>
              <a:t>n </a:t>
            </a:r>
            <a:r>
              <a:rPr lang="en-US" sz="4400" b="1" dirty="0" smtClean="0">
                <a:latin typeface="Symbol" pitchFamily="18" charset="2"/>
              </a:rPr>
              <a:t>l</a:t>
            </a:r>
            <a:r>
              <a:rPr lang="en-US" sz="4400" b="1" dirty="0" smtClean="0"/>
              <a:t>= 2 d sin</a:t>
            </a:r>
            <a:r>
              <a:rPr lang="el-GR" sz="4400" b="1" dirty="0" smtClean="0">
                <a:cs typeface="Arial" charset="0"/>
              </a:rPr>
              <a:t>Θ</a:t>
            </a:r>
            <a:endParaRPr lang="en-US" sz="4400" b="1" dirty="0" smtClean="0">
              <a:cs typeface="Arial" charset="0"/>
            </a:endParaRPr>
          </a:p>
          <a:p>
            <a:pPr eaLnBrk="1" hangingPunct="1"/>
            <a:r>
              <a:rPr lang="en-US" sz="2400" b="1" dirty="0" smtClean="0">
                <a:cs typeface="Arial" charset="0"/>
              </a:rPr>
              <a:t>n must be an integer and is assumed to be one unless otherwise stated.</a:t>
            </a:r>
          </a:p>
          <a:p>
            <a:pPr eaLnBrk="1" hangingPunct="1"/>
            <a:r>
              <a:rPr lang="en-US" sz="2400" b="1" dirty="0" smtClean="0">
                <a:cs typeface="Arial" charset="0"/>
              </a:rPr>
              <a:t>Below is a sketch of the apparatus which we will not go into.</a:t>
            </a:r>
          </a:p>
          <a:p>
            <a:pPr eaLnBrk="1" hangingPunct="1"/>
            <a:endParaRPr lang="en-US" sz="2400" dirty="0" smtClean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" y="2482850"/>
            <a:ext cx="8686800" cy="3951288"/>
            <a:chOff x="144" y="1488"/>
            <a:chExt cx="5472" cy="2489"/>
          </a:xfrm>
        </p:grpSpPr>
        <p:sp>
          <p:nvSpPr>
            <p:cNvPr id="3083" name="Rectangle 4"/>
            <p:cNvSpPr>
              <a:spLocks noChangeArrowheads="1"/>
            </p:cNvSpPr>
            <p:nvPr/>
          </p:nvSpPr>
          <p:spPr bwMode="auto">
            <a:xfrm>
              <a:off x="480" y="2928"/>
              <a:ext cx="100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X-ray source</a:t>
              </a:r>
            </a:p>
          </p:txBody>
        </p:sp>
        <p:sp>
          <p:nvSpPr>
            <p:cNvPr id="3084" name="Rectangle 5"/>
            <p:cNvSpPr>
              <a:spLocks noChangeArrowheads="1"/>
            </p:cNvSpPr>
            <p:nvPr/>
          </p:nvSpPr>
          <p:spPr bwMode="auto">
            <a:xfrm rot="3630038">
              <a:off x="2928" y="2976"/>
              <a:ext cx="4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Text Box 6"/>
            <p:cNvSpPr txBox="1">
              <a:spLocks noChangeArrowheads="1"/>
            </p:cNvSpPr>
            <p:nvPr/>
          </p:nvSpPr>
          <p:spPr bwMode="auto">
            <a:xfrm>
              <a:off x="2880" y="3264"/>
              <a:ext cx="10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Sample holder</a:t>
              </a:r>
            </a:p>
          </p:txBody>
        </p:sp>
        <p:sp>
          <p:nvSpPr>
            <p:cNvPr id="3086" name="Line 7"/>
            <p:cNvSpPr>
              <a:spLocks noChangeShapeType="1"/>
            </p:cNvSpPr>
            <p:nvPr/>
          </p:nvSpPr>
          <p:spPr bwMode="auto">
            <a:xfrm>
              <a:off x="1488" y="3120"/>
              <a:ext cx="1392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Text Box 8"/>
            <p:cNvSpPr txBox="1">
              <a:spLocks noChangeArrowheads="1"/>
            </p:cNvSpPr>
            <p:nvPr/>
          </p:nvSpPr>
          <p:spPr bwMode="auto">
            <a:xfrm rot="-4010952">
              <a:off x="3086" y="1714"/>
              <a:ext cx="864" cy="4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X-ray detector</a:t>
              </a:r>
            </a:p>
          </p:txBody>
        </p:sp>
        <p:sp>
          <p:nvSpPr>
            <p:cNvPr id="3088" name="Line 9"/>
            <p:cNvSpPr>
              <a:spLocks noChangeShapeType="1"/>
            </p:cNvSpPr>
            <p:nvPr/>
          </p:nvSpPr>
          <p:spPr bwMode="auto">
            <a:xfrm flipV="1">
              <a:off x="2880" y="2304"/>
              <a:ext cx="432" cy="816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0"/>
            <p:cNvSpPr>
              <a:spLocks noChangeShapeType="1"/>
            </p:cNvSpPr>
            <p:nvPr/>
          </p:nvSpPr>
          <p:spPr bwMode="auto">
            <a:xfrm flipH="1">
              <a:off x="2640" y="2928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Text Box 11"/>
            <p:cNvSpPr txBox="1">
              <a:spLocks noChangeArrowheads="1"/>
            </p:cNvSpPr>
            <p:nvPr/>
          </p:nvSpPr>
          <p:spPr bwMode="auto">
            <a:xfrm>
              <a:off x="2208" y="3744"/>
              <a:ext cx="20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Orientation of diffracting </a:t>
              </a:r>
              <a:r>
                <a:rPr lang="en-US" dirty="0" smtClean="0"/>
                <a:t>planes</a:t>
              </a:r>
              <a:endParaRPr lang="en-US" dirty="0"/>
            </a:p>
          </p:txBody>
        </p:sp>
        <p:sp>
          <p:nvSpPr>
            <p:cNvPr id="3091" name="Line 12"/>
            <p:cNvSpPr>
              <a:spLocks noChangeShapeType="1"/>
            </p:cNvSpPr>
            <p:nvPr/>
          </p:nvSpPr>
          <p:spPr bwMode="auto">
            <a:xfrm flipH="1" flipV="1">
              <a:off x="2688" y="3360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3"/>
            <p:cNvSpPr>
              <a:spLocks noChangeShapeType="1"/>
            </p:cNvSpPr>
            <p:nvPr/>
          </p:nvSpPr>
          <p:spPr bwMode="auto">
            <a:xfrm>
              <a:off x="3744" y="2016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4"/>
            <p:cNvSpPr>
              <a:spLocks noChangeShapeType="1"/>
            </p:cNvSpPr>
            <p:nvPr/>
          </p:nvSpPr>
          <p:spPr bwMode="auto">
            <a:xfrm flipH="1" flipV="1">
              <a:off x="3024" y="1728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Text Box 15"/>
            <p:cNvSpPr txBox="1">
              <a:spLocks noChangeArrowheads="1"/>
            </p:cNvSpPr>
            <p:nvPr/>
          </p:nvSpPr>
          <p:spPr bwMode="auto">
            <a:xfrm>
              <a:off x="4070" y="1511"/>
              <a:ext cx="154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Detector typically moves over range of 2 </a:t>
              </a:r>
              <a:r>
                <a:rPr lang="el-GR" dirty="0"/>
                <a:t>Θ</a:t>
              </a:r>
              <a:r>
                <a:rPr lang="en-US" dirty="0"/>
                <a:t>  angles</a:t>
              </a:r>
            </a:p>
          </p:txBody>
        </p:sp>
        <p:sp>
          <p:nvSpPr>
            <p:cNvPr id="3095" name="Line 16"/>
            <p:cNvSpPr>
              <a:spLocks noChangeShapeType="1"/>
            </p:cNvSpPr>
            <p:nvPr/>
          </p:nvSpPr>
          <p:spPr bwMode="auto">
            <a:xfrm>
              <a:off x="2880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Text Box 17"/>
            <p:cNvSpPr txBox="1">
              <a:spLocks noChangeArrowheads="1"/>
            </p:cNvSpPr>
            <p:nvPr/>
          </p:nvSpPr>
          <p:spPr bwMode="auto">
            <a:xfrm>
              <a:off x="3312" y="2688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</a:t>
              </a:r>
              <a:r>
                <a:rPr lang="el-GR">
                  <a:solidFill>
                    <a:srgbClr val="FF0000"/>
                  </a:solidFill>
                  <a:cs typeface="Arial" charset="0"/>
                </a:rPr>
                <a:t>Θ</a:t>
              </a:r>
            </a:p>
          </p:txBody>
        </p:sp>
        <p:sp>
          <p:nvSpPr>
            <p:cNvPr id="3097" name="Freeform 18"/>
            <p:cNvSpPr>
              <a:spLocks/>
            </p:cNvSpPr>
            <p:nvPr/>
          </p:nvSpPr>
          <p:spPr bwMode="auto">
            <a:xfrm>
              <a:off x="3120" y="2688"/>
              <a:ext cx="336" cy="432"/>
            </a:xfrm>
            <a:custGeom>
              <a:avLst/>
              <a:gdLst>
                <a:gd name="T0" fmla="*/ 0 w 336"/>
                <a:gd name="T1" fmla="*/ 0 h 432"/>
                <a:gd name="T2" fmla="*/ 192 w 336"/>
                <a:gd name="T3" fmla="*/ 144 h 432"/>
                <a:gd name="T4" fmla="*/ 288 w 336"/>
                <a:gd name="T5" fmla="*/ 288 h 432"/>
                <a:gd name="T6" fmla="*/ 336 w 336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432"/>
                <a:gd name="T14" fmla="*/ 336 w 336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432">
                  <a:moveTo>
                    <a:pt x="0" y="0"/>
                  </a:moveTo>
                  <a:cubicBezTo>
                    <a:pt x="72" y="48"/>
                    <a:pt x="144" y="96"/>
                    <a:pt x="192" y="144"/>
                  </a:cubicBezTo>
                  <a:cubicBezTo>
                    <a:pt x="240" y="192"/>
                    <a:pt x="264" y="240"/>
                    <a:pt x="288" y="288"/>
                  </a:cubicBezTo>
                  <a:cubicBezTo>
                    <a:pt x="312" y="336"/>
                    <a:pt x="324" y="384"/>
                    <a:pt x="336" y="43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Text Box 19"/>
            <p:cNvSpPr txBox="1">
              <a:spLocks noChangeArrowheads="1"/>
            </p:cNvSpPr>
            <p:nvPr/>
          </p:nvSpPr>
          <p:spPr bwMode="auto">
            <a:xfrm>
              <a:off x="144" y="3312"/>
              <a:ext cx="18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Typically a Cu or Mo target</a:t>
              </a:r>
            </a:p>
            <a:p>
              <a:r>
                <a:rPr lang="en-US"/>
                <a:t>1.54 or 0.8 </a:t>
              </a:r>
              <a:r>
                <a:rPr lang="en-US">
                  <a:cs typeface="Arial" charset="0"/>
                </a:rPr>
                <a:t>Å wavelength</a:t>
              </a:r>
            </a:p>
          </p:txBody>
        </p:sp>
      </p:grpSp>
      <p:sp>
        <p:nvSpPr>
          <p:cNvPr id="3078" name="Line 23"/>
          <p:cNvSpPr>
            <a:spLocks noChangeShapeType="1"/>
          </p:cNvSpPr>
          <p:nvPr/>
        </p:nvSpPr>
        <p:spPr bwMode="auto">
          <a:xfrm flipH="1">
            <a:off x="4267200" y="4648200"/>
            <a:ext cx="685800" cy="8382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24"/>
          <p:cNvSpPr>
            <a:spLocks noChangeShapeType="1"/>
          </p:cNvSpPr>
          <p:nvPr/>
        </p:nvSpPr>
        <p:spPr bwMode="auto">
          <a:xfrm>
            <a:off x="2362200" y="5105400"/>
            <a:ext cx="2209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25"/>
          <p:cNvSpPr>
            <a:spLocks noChangeShapeType="1"/>
          </p:cNvSpPr>
          <p:nvPr/>
        </p:nvSpPr>
        <p:spPr bwMode="auto">
          <a:xfrm flipV="1">
            <a:off x="4495800" y="4114800"/>
            <a:ext cx="1219200" cy="9906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27"/>
          <p:cNvSpPr>
            <a:spLocks/>
          </p:cNvSpPr>
          <p:nvPr/>
        </p:nvSpPr>
        <p:spPr bwMode="auto">
          <a:xfrm>
            <a:off x="5638800" y="4191000"/>
            <a:ext cx="457200" cy="838200"/>
          </a:xfrm>
          <a:custGeom>
            <a:avLst/>
            <a:gdLst>
              <a:gd name="T0" fmla="*/ 288 w 288"/>
              <a:gd name="T1" fmla="*/ 528 h 528"/>
              <a:gd name="T2" fmla="*/ 240 w 288"/>
              <a:gd name="T3" fmla="*/ 240 h 528"/>
              <a:gd name="T4" fmla="*/ 0 w 288"/>
              <a:gd name="T5" fmla="*/ 0 h 528"/>
              <a:gd name="T6" fmla="*/ 0 60000 65536"/>
              <a:gd name="T7" fmla="*/ 0 60000 65536"/>
              <a:gd name="T8" fmla="*/ 0 60000 65536"/>
              <a:gd name="T9" fmla="*/ 0 w 288"/>
              <a:gd name="T10" fmla="*/ 0 h 528"/>
              <a:gd name="T11" fmla="*/ 288 w 28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528">
                <a:moveTo>
                  <a:pt x="288" y="528"/>
                </a:moveTo>
                <a:cubicBezTo>
                  <a:pt x="288" y="428"/>
                  <a:pt x="288" y="328"/>
                  <a:pt x="240" y="240"/>
                </a:cubicBezTo>
                <a:cubicBezTo>
                  <a:pt x="192" y="152"/>
                  <a:pt x="96" y="76"/>
                  <a:pt x="0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2" name="Text Box 45"/>
          <p:cNvSpPr txBox="1">
            <a:spLocks noChangeArrowheads="1"/>
          </p:cNvSpPr>
          <p:nvPr/>
        </p:nvSpPr>
        <p:spPr bwMode="auto">
          <a:xfrm>
            <a:off x="6003925" y="4227513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2</a:t>
            </a:r>
            <a:r>
              <a:rPr lang="el-GR">
                <a:solidFill>
                  <a:srgbClr val="3399FF"/>
                </a:solidFill>
                <a:cs typeface="Arial" charset="0"/>
              </a:rPr>
              <a:t>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there are several types of unit cells, we are going to be primarily interested in 3 specific types.</a:t>
            </a:r>
          </a:p>
          <a:p>
            <a:r>
              <a:rPr lang="en-US" dirty="0" smtClean="0"/>
              <a:t>Cubic</a:t>
            </a:r>
          </a:p>
          <a:p>
            <a:r>
              <a:rPr lang="en-US" dirty="0" smtClean="0"/>
              <a:t>Body-centered cubic</a:t>
            </a:r>
          </a:p>
          <a:p>
            <a:r>
              <a:rPr lang="en-US" dirty="0" smtClean="0"/>
              <a:t>Face-centered cubic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11_14l"/>
          <p:cNvPicPr>
            <a:picLocks noChangeAspect="1" noChangeArrowheads="1"/>
          </p:cNvPicPr>
          <p:nvPr/>
        </p:nvPicPr>
        <p:blipFill>
          <a:blip r:embed="rId3" cstate="print"/>
          <a:srcRect l="2251" t="30000" r="2251" b="10500"/>
          <a:stretch>
            <a:fillRect/>
          </a:stretch>
        </p:blipFill>
        <p:spPr bwMode="auto">
          <a:xfrm>
            <a:off x="152400" y="3352800"/>
            <a:ext cx="65532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76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</a:t>
            </a:r>
            <a:r>
              <a:rPr lang="en-US" b="1" i="1"/>
              <a:t>crystalline solid</a:t>
            </a:r>
            <a:r>
              <a:rPr lang="en-US"/>
              <a:t> possesses rigid and long-range order.  In a crystalline solid, atoms, molecules or ions occupy specific (predictable) positions.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</a:t>
            </a:r>
            <a:r>
              <a:rPr lang="en-US" b="1" i="1"/>
              <a:t>amorphous</a:t>
            </a:r>
            <a:r>
              <a:rPr lang="en-US"/>
              <a:t> </a:t>
            </a:r>
            <a:r>
              <a:rPr lang="en-US" b="1" i="1"/>
              <a:t>solid</a:t>
            </a:r>
            <a:r>
              <a:rPr lang="en-US"/>
              <a:t> does not possess a well-defined arrangement and long-range molecular order.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52400" y="24384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</a:t>
            </a:r>
            <a:r>
              <a:rPr lang="en-US" b="1" i="1" dirty="0"/>
              <a:t>unit cell</a:t>
            </a:r>
            <a:r>
              <a:rPr lang="en-US" dirty="0"/>
              <a:t> is the basic repeating structural unit of a crystalline solid.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400" y="6345238"/>
            <a:ext cx="133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Unit Cell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31900" y="3862388"/>
            <a:ext cx="981075" cy="1395412"/>
            <a:chOff x="1502" y="2433"/>
            <a:chExt cx="618" cy="879"/>
          </a:xfrm>
        </p:grpSpPr>
        <p:sp>
          <p:nvSpPr>
            <p:cNvPr id="7178" name="Line 8"/>
            <p:cNvSpPr>
              <a:spLocks noChangeShapeType="1"/>
            </p:cNvSpPr>
            <p:nvPr/>
          </p:nvSpPr>
          <p:spPr bwMode="auto">
            <a:xfrm>
              <a:off x="1816" y="2928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1502" y="2433"/>
              <a:ext cx="61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lattice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</a:rPr>
                <a:t>point</a:t>
              </a:r>
            </a:p>
          </p:txBody>
        </p:sp>
      </p:grp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2087563" y="6343650"/>
            <a:ext cx="362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Unit cells in 3 dimensions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6629400" y="3767138"/>
            <a:ext cx="24384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u="sng"/>
              <a:t>At lattice points:</a:t>
            </a:r>
            <a:endParaRPr lang="en-US"/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Atoms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Molecules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utoUpdateAnimBg="0"/>
      <p:bldP spid="101381" grpId="0" autoUpdateAnimBg="0"/>
      <p:bldP spid="10138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f11_15l"/>
          <p:cNvPicPr>
            <a:picLocks noChangeAspect="1" noChangeArrowheads="1"/>
          </p:cNvPicPr>
          <p:nvPr/>
        </p:nvPicPr>
        <p:blipFill>
          <a:blip r:embed="rId3" cstate="print"/>
          <a:srcRect l="2251" t="3000" r="4500" b="6000"/>
          <a:stretch>
            <a:fillRect/>
          </a:stretch>
        </p:blipFill>
        <p:spPr bwMode="auto">
          <a:xfrm>
            <a:off x="381000" y="342900"/>
            <a:ext cx="83788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11_17l"/>
          <p:cNvPicPr>
            <a:picLocks noChangeAspect="1" noChangeArrowheads="1"/>
          </p:cNvPicPr>
          <p:nvPr/>
        </p:nvPicPr>
        <p:blipFill>
          <a:blip r:embed="rId3" cstate="print"/>
          <a:srcRect t="3000"/>
          <a:stretch>
            <a:fillRect/>
          </a:stretch>
        </p:blipFill>
        <p:spPr bwMode="auto">
          <a:xfrm>
            <a:off x="152400" y="304800"/>
            <a:ext cx="88392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11_16l"/>
          <p:cNvPicPr>
            <a:picLocks noChangeAspect="1" noChangeArrowheads="1"/>
          </p:cNvPicPr>
          <p:nvPr/>
        </p:nvPicPr>
        <p:blipFill>
          <a:blip r:embed="rId3" cstate="print"/>
          <a:srcRect t="4500" b="14999"/>
          <a:stretch>
            <a:fillRect/>
          </a:stretch>
        </p:blipFill>
        <p:spPr bwMode="auto">
          <a:xfrm>
            <a:off x="304800" y="228600"/>
            <a:ext cx="85344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11_18l"/>
          <p:cNvPicPr>
            <a:picLocks noChangeAspect="1" noChangeArrowheads="1"/>
          </p:cNvPicPr>
          <p:nvPr/>
        </p:nvPicPr>
        <p:blipFill>
          <a:blip r:embed="rId3" cstate="print"/>
          <a:srcRect t="4500" b="17999"/>
          <a:stretch>
            <a:fillRect/>
          </a:stretch>
        </p:blipFill>
        <p:spPr bwMode="auto">
          <a:xfrm>
            <a:off x="304800" y="304800"/>
            <a:ext cx="85344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11_19l"/>
          <p:cNvPicPr>
            <a:picLocks noChangeAspect="1" noChangeArrowheads="1"/>
          </p:cNvPicPr>
          <p:nvPr/>
        </p:nvPicPr>
        <p:blipFill>
          <a:blip r:embed="rId3" cstate="print"/>
          <a:srcRect t="3000" b="12000"/>
          <a:stretch>
            <a:fillRect/>
          </a:stretch>
        </p:blipFill>
        <p:spPr bwMode="auto">
          <a:xfrm>
            <a:off x="508000" y="76200"/>
            <a:ext cx="812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95400" y="5502275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Shared by </a:t>
            </a:r>
            <a:r>
              <a:rPr lang="en-US">
                <a:solidFill>
                  <a:srgbClr val="FF0000"/>
                </a:solidFill>
              </a:rPr>
              <a:t>8</a:t>
            </a:r>
            <a:r>
              <a:rPr lang="en-US"/>
              <a:t> unit cells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181600" y="54991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Shared by </a:t>
            </a: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/>
              <a:t> unit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11_17l"/>
          <p:cNvPicPr>
            <a:picLocks noChangeAspect="1" noChangeArrowheads="1"/>
          </p:cNvPicPr>
          <p:nvPr/>
        </p:nvPicPr>
        <p:blipFill>
          <a:blip r:embed="rId3" cstate="print"/>
          <a:srcRect t="16499" b="7500"/>
          <a:stretch>
            <a:fillRect/>
          </a:stretch>
        </p:blipFill>
        <p:spPr bwMode="auto">
          <a:xfrm>
            <a:off x="152400" y="506413"/>
            <a:ext cx="8839200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41300" y="5595938"/>
            <a:ext cx="189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1 atom/unit cell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15925" y="6003925"/>
            <a:ext cx="154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(8 x 1/8 = 1)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278188" y="5594350"/>
            <a:ext cx="201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2 atoms/unit cell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303588" y="6002338"/>
            <a:ext cx="197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(8 x 1/8 + 1 = 2)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630988" y="5586413"/>
            <a:ext cx="201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4 atoms/unit cell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348413" y="5994400"/>
            <a:ext cx="2589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(8 x 1/8 + 6 x 1/2 =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utoUpdateAnimBg="0"/>
      <p:bldP spid="23559" grpId="0" autoUpdateAnimBg="0"/>
      <p:bldP spid="23560" grpId="0" autoUpdateAnimBg="0"/>
      <p:bldP spid="23561" grpId="0" autoUpdateAnimBg="0"/>
      <p:bldP spid="23562" grpId="0" autoUpdateAnimBg="0"/>
      <p:bldP spid="2356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11_22l"/>
          <p:cNvPicPr>
            <a:picLocks noChangeAspect="1" noChangeArrowheads="1"/>
          </p:cNvPicPr>
          <p:nvPr/>
        </p:nvPicPr>
        <p:blipFill>
          <a:blip r:embed="rId3" cstate="print"/>
          <a:srcRect t="3000"/>
          <a:stretch>
            <a:fillRect/>
          </a:stretch>
        </p:blipFill>
        <p:spPr bwMode="auto">
          <a:xfrm>
            <a:off x="0" y="76200"/>
            <a:ext cx="9144000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228600"/>
          <a:ext cx="855663" cy="1636713"/>
        </p:xfrm>
        <a:graphic>
          <a:graphicData uri="http://schemas.openxmlformats.org/presentationml/2006/ole">
            <p:oleObj spid="_x0000_s71682" name="Clip" r:id="rId4" imgW="856440" imgH="1637640" progId="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55725" y="369888"/>
            <a:ext cx="7178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When silver crystallizes, it forms face-centered cubic cells.  The unit cell edge length is 408.7 pm.  Calculate the density of silver</a:t>
            </a:r>
            <a:r>
              <a:rPr lang="en-US" dirty="0" smtClean="0">
                <a:solidFill>
                  <a:schemeClr val="accent2"/>
                </a:solidFill>
              </a:rPr>
              <a:t>.  Though not shown here, the edge length was determined by the Bragg Equation.</a:t>
            </a:r>
            <a:endParaRPr lang="en-US" sz="2800" dirty="0">
              <a:solidFill>
                <a:schemeClr val="accent2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85875" y="1789113"/>
            <a:ext cx="1000125" cy="811212"/>
            <a:chOff x="810" y="1008"/>
            <a:chExt cx="630" cy="511"/>
          </a:xfrm>
        </p:grpSpPr>
        <p:sp>
          <p:nvSpPr>
            <p:cNvPr id="1064" name="Text Box 4"/>
            <p:cNvSpPr txBox="1">
              <a:spLocks noChangeArrowheads="1"/>
            </p:cNvSpPr>
            <p:nvPr/>
          </p:nvSpPr>
          <p:spPr bwMode="auto">
            <a:xfrm>
              <a:off x="810" y="1121"/>
              <a:ext cx="4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d</a:t>
              </a:r>
              <a:r>
                <a:rPr lang="en-US"/>
                <a:t> = 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164" y="1008"/>
              <a:ext cx="276" cy="511"/>
              <a:chOff x="2054" y="1273"/>
              <a:chExt cx="276" cy="511"/>
            </a:xfrm>
          </p:grpSpPr>
          <p:sp>
            <p:nvSpPr>
              <p:cNvPr id="1066" name="Text Box 5"/>
              <p:cNvSpPr txBox="1">
                <a:spLocks noChangeArrowheads="1"/>
              </p:cNvSpPr>
              <p:nvPr/>
            </p:nvSpPr>
            <p:spPr bwMode="auto">
              <a:xfrm>
                <a:off x="2054" y="1273"/>
                <a:ext cx="2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m</a:t>
                </a:r>
              </a:p>
            </p:txBody>
          </p:sp>
          <p:sp>
            <p:nvSpPr>
              <p:cNvPr id="1067" name="Text Box 6"/>
              <p:cNvSpPr txBox="1">
                <a:spLocks noChangeArrowheads="1"/>
              </p:cNvSpPr>
              <p:nvPr/>
            </p:nvSpPr>
            <p:spPr bwMode="auto">
              <a:xfrm>
                <a:off x="2070" y="149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V</a:t>
                </a:r>
              </a:p>
            </p:txBody>
          </p:sp>
          <p:sp>
            <p:nvSpPr>
              <p:cNvPr id="1068" name="Line 7"/>
              <p:cNvSpPr>
                <a:spLocks noChangeShapeType="1"/>
              </p:cNvSpPr>
              <p:nvPr/>
            </p:nvSpPr>
            <p:spPr bwMode="auto">
              <a:xfrm>
                <a:off x="2072" y="1529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743200" y="1941513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V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30000" dirty="0"/>
              <a:t>3</a:t>
            </a:r>
            <a:endParaRPr lang="en-US" i="1" dirty="0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681413" y="1941513"/>
            <a:ext cx="31438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= (408.7 pm)</a:t>
            </a:r>
            <a:r>
              <a:rPr lang="en-US" baseline="30000" dirty="0" smtClean="0"/>
              <a:t>3</a:t>
            </a:r>
            <a:r>
              <a:rPr lang="en-US" dirty="0" smtClean="0"/>
              <a:t> = </a:t>
            </a:r>
            <a:r>
              <a:rPr lang="en-US" b="1" u="sng" dirty="0" smtClean="0"/>
              <a:t>6.83 x 10</a:t>
            </a:r>
            <a:r>
              <a:rPr lang="en-US" b="1" u="sng" baseline="30000" dirty="0" smtClean="0"/>
              <a:t>-23</a:t>
            </a:r>
            <a:r>
              <a:rPr lang="en-US" b="1" u="sng" dirty="0" smtClean="0"/>
              <a:t> cm</a:t>
            </a:r>
            <a:r>
              <a:rPr lang="en-US" b="1" u="sng" baseline="30000" dirty="0" smtClean="0"/>
              <a:t>3</a:t>
            </a:r>
            <a:endParaRPr lang="en-US" b="1" u="sng" dirty="0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838200" y="2590800"/>
            <a:ext cx="76145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Remember that there are 4 </a:t>
            </a:r>
            <a:r>
              <a:rPr lang="en-US" sz="2000" dirty="0"/>
              <a:t>atoms/unit cell in a face-centered cubic cell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28600" y="3517900"/>
            <a:ext cx="232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m</a:t>
            </a:r>
            <a:r>
              <a:rPr lang="en-US"/>
              <a:t> = 4 Ag atoms</a:t>
            </a:r>
            <a:endParaRPr lang="en-US" i="1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492375" y="3325813"/>
            <a:ext cx="1497013" cy="874712"/>
            <a:chOff x="2758" y="3120"/>
            <a:chExt cx="943" cy="551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880" y="3120"/>
              <a:ext cx="821" cy="551"/>
              <a:chOff x="859" y="3481"/>
              <a:chExt cx="821" cy="551"/>
            </a:xfrm>
          </p:grpSpPr>
          <p:sp>
            <p:nvSpPr>
              <p:cNvPr id="1061" name="Text Box 15"/>
              <p:cNvSpPr txBox="1">
                <a:spLocks noChangeArrowheads="1"/>
              </p:cNvSpPr>
              <p:nvPr/>
            </p:nvSpPr>
            <p:spPr bwMode="auto">
              <a:xfrm>
                <a:off x="891" y="3481"/>
                <a:ext cx="75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107.9 g</a:t>
                </a:r>
              </a:p>
            </p:txBody>
          </p:sp>
          <p:sp>
            <p:nvSpPr>
              <p:cNvPr id="1062" name="Text Box 16"/>
              <p:cNvSpPr txBox="1">
                <a:spLocks noChangeArrowheads="1"/>
              </p:cNvSpPr>
              <p:nvPr/>
            </p:nvSpPr>
            <p:spPr bwMode="auto">
              <a:xfrm>
                <a:off x="859" y="3744"/>
                <a:ext cx="8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mole Ag</a:t>
                </a:r>
              </a:p>
            </p:txBody>
          </p:sp>
          <p:sp>
            <p:nvSpPr>
              <p:cNvPr id="1063" name="Line 18"/>
              <p:cNvSpPr>
                <a:spLocks noChangeShapeType="1"/>
              </p:cNvSpPr>
              <p:nvPr/>
            </p:nvSpPr>
            <p:spPr bwMode="auto">
              <a:xfrm>
                <a:off x="957" y="375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0" name="Text Box 20"/>
            <p:cNvSpPr txBox="1">
              <a:spLocks noChangeArrowheads="1"/>
            </p:cNvSpPr>
            <p:nvPr/>
          </p:nvSpPr>
          <p:spPr bwMode="auto">
            <a:xfrm>
              <a:off x="2758" y="324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876675" y="3313113"/>
            <a:ext cx="3052763" cy="914400"/>
            <a:chOff x="3104" y="2152"/>
            <a:chExt cx="1923" cy="576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3296" y="2152"/>
              <a:ext cx="1731" cy="576"/>
              <a:chOff x="528" y="3408"/>
              <a:chExt cx="1731" cy="576"/>
            </a:xfrm>
          </p:grpSpPr>
          <p:sp>
            <p:nvSpPr>
              <p:cNvPr id="1056" name="Text Box 22"/>
              <p:cNvSpPr txBox="1">
                <a:spLocks noChangeArrowheads="1"/>
              </p:cNvSpPr>
              <p:nvPr/>
            </p:nvSpPr>
            <p:spPr bwMode="auto">
              <a:xfrm>
                <a:off x="903" y="3408"/>
                <a:ext cx="9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 mole Ag</a:t>
                </a:r>
              </a:p>
            </p:txBody>
          </p:sp>
          <p:sp>
            <p:nvSpPr>
              <p:cNvPr id="1057" name="Text Box 23"/>
              <p:cNvSpPr txBox="1">
                <a:spLocks noChangeArrowheads="1"/>
              </p:cNvSpPr>
              <p:nvPr/>
            </p:nvSpPr>
            <p:spPr bwMode="auto">
              <a:xfrm>
                <a:off x="528" y="3696"/>
                <a:ext cx="173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6.022 x 10</a:t>
                </a:r>
                <a:r>
                  <a:rPr lang="en-US" baseline="30000"/>
                  <a:t>23</a:t>
                </a:r>
                <a:r>
                  <a:rPr lang="en-US"/>
                  <a:t> atoms</a:t>
                </a:r>
              </a:p>
            </p:txBody>
          </p:sp>
          <p:sp>
            <p:nvSpPr>
              <p:cNvPr id="1058" name="Line 24"/>
              <p:cNvSpPr>
                <a:spLocks noChangeShapeType="1"/>
              </p:cNvSpPr>
              <p:nvPr/>
            </p:nvSpPr>
            <p:spPr bwMode="auto">
              <a:xfrm>
                <a:off x="577" y="3696"/>
                <a:ext cx="16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5" name="Text Box 26"/>
            <p:cNvSpPr txBox="1">
              <a:spLocks noChangeArrowheads="1"/>
            </p:cNvSpPr>
            <p:nvPr/>
          </p:nvSpPr>
          <p:spPr bwMode="auto">
            <a:xfrm>
              <a:off x="3104" y="228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</p:grp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6896100" y="3541713"/>
            <a:ext cx="1566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= </a:t>
            </a:r>
            <a:r>
              <a:rPr lang="en-US" b="1" u="sng" dirty="0" smtClean="0"/>
              <a:t>7.17 x 10</a:t>
            </a:r>
            <a:r>
              <a:rPr lang="en-US" b="1" u="sng" baseline="30000" dirty="0" smtClean="0"/>
              <a:t>-22</a:t>
            </a:r>
            <a:r>
              <a:rPr lang="en-US" b="1" u="sng" dirty="0" smtClean="0"/>
              <a:t> g</a:t>
            </a:r>
          </a:p>
          <a:p>
            <a:endParaRPr lang="en-US" dirty="0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V="1">
            <a:off x="1600200" y="3617913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V="1">
            <a:off x="5943600" y="3846513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5181600" y="3389313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2857500" y="3833813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285875" y="4635500"/>
            <a:ext cx="1000125" cy="811213"/>
            <a:chOff x="810" y="1008"/>
            <a:chExt cx="630" cy="511"/>
          </a:xfrm>
        </p:grpSpPr>
        <p:sp>
          <p:nvSpPr>
            <p:cNvPr id="1049" name="Text Box 35"/>
            <p:cNvSpPr txBox="1">
              <a:spLocks noChangeArrowheads="1"/>
            </p:cNvSpPr>
            <p:nvPr/>
          </p:nvSpPr>
          <p:spPr bwMode="auto">
            <a:xfrm>
              <a:off x="810" y="1121"/>
              <a:ext cx="4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d</a:t>
              </a:r>
              <a:r>
                <a:rPr lang="en-US"/>
                <a:t> = </a:t>
              </a:r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1164" y="1008"/>
              <a:ext cx="276" cy="511"/>
              <a:chOff x="2054" y="1273"/>
              <a:chExt cx="276" cy="511"/>
            </a:xfrm>
          </p:grpSpPr>
          <p:sp>
            <p:nvSpPr>
              <p:cNvPr id="1051" name="Text Box 37"/>
              <p:cNvSpPr txBox="1">
                <a:spLocks noChangeArrowheads="1"/>
              </p:cNvSpPr>
              <p:nvPr/>
            </p:nvSpPr>
            <p:spPr bwMode="auto">
              <a:xfrm>
                <a:off x="2054" y="1273"/>
                <a:ext cx="2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m</a:t>
                </a:r>
              </a:p>
            </p:txBody>
          </p:sp>
          <p:sp>
            <p:nvSpPr>
              <p:cNvPr id="1052" name="Text Box 38"/>
              <p:cNvSpPr txBox="1">
                <a:spLocks noChangeArrowheads="1"/>
              </p:cNvSpPr>
              <p:nvPr/>
            </p:nvSpPr>
            <p:spPr bwMode="auto">
              <a:xfrm>
                <a:off x="2070" y="149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V</a:t>
                </a:r>
              </a:p>
            </p:txBody>
          </p:sp>
          <p:sp>
            <p:nvSpPr>
              <p:cNvPr id="1053" name="Line 39"/>
              <p:cNvSpPr>
                <a:spLocks noChangeShapeType="1"/>
              </p:cNvSpPr>
              <p:nvPr/>
            </p:nvSpPr>
            <p:spPr bwMode="auto">
              <a:xfrm>
                <a:off x="2072" y="1529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2325688" y="4608513"/>
            <a:ext cx="2690812" cy="877887"/>
            <a:chOff x="2176" y="2880"/>
            <a:chExt cx="1695" cy="553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2400" y="2880"/>
              <a:ext cx="1471" cy="553"/>
              <a:chOff x="3302" y="3504"/>
              <a:chExt cx="1471" cy="553"/>
            </a:xfrm>
          </p:grpSpPr>
          <p:sp>
            <p:nvSpPr>
              <p:cNvPr id="1046" name="Text Box 40"/>
              <p:cNvSpPr txBox="1">
                <a:spLocks noChangeArrowheads="1"/>
              </p:cNvSpPr>
              <p:nvPr/>
            </p:nvSpPr>
            <p:spPr bwMode="auto">
              <a:xfrm>
                <a:off x="3412" y="3504"/>
                <a:ext cx="12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7.17 x 10</a:t>
                </a:r>
                <a:r>
                  <a:rPr lang="en-US" baseline="30000" dirty="0"/>
                  <a:t>-22</a:t>
                </a:r>
                <a:r>
                  <a:rPr lang="en-US" dirty="0"/>
                  <a:t> g</a:t>
                </a:r>
              </a:p>
            </p:txBody>
          </p:sp>
          <p:sp>
            <p:nvSpPr>
              <p:cNvPr id="1047" name="Text Box 41"/>
              <p:cNvSpPr txBox="1">
                <a:spLocks noChangeArrowheads="1"/>
              </p:cNvSpPr>
              <p:nvPr/>
            </p:nvSpPr>
            <p:spPr bwMode="auto">
              <a:xfrm>
                <a:off x="3302" y="3769"/>
                <a:ext cx="147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6.83 x 10</a:t>
                </a:r>
                <a:r>
                  <a:rPr lang="en-US" baseline="30000" dirty="0"/>
                  <a:t>-23</a:t>
                </a:r>
                <a:r>
                  <a:rPr lang="en-US" dirty="0"/>
                  <a:t> cm</a:t>
                </a:r>
                <a:r>
                  <a:rPr lang="en-US" baseline="30000" dirty="0"/>
                  <a:t>3</a:t>
                </a:r>
                <a:endParaRPr lang="en-US" dirty="0"/>
              </a:p>
            </p:txBody>
          </p:sp>
          <p:sp>
            <p:nvSpPr>
              <p:cNvPr id="1048" name="Line 42"/>
              <p:cNvSpPr>
                <a:spLocks noChangeShapeType="1"/>
              </p:cNvSpPr>
              <p:nvPr/>
            </p:nvSpPr>
            <p:spPr bwMode="auto">
              <a:xfrm>
                <a:off x="3365" y="3781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5" name="Text Box 44"/>
            <p:cNvSpPr txBox="1">
              <a:spLocks noChangeArrowheads="1"/>
            </p:cNvSpPr>
            <p:nvPr/>
          </p:nvSpPr>
          <p:spPr bwMode="auto">
            <a:xfrm>
              <a:off x="2176" y="300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</p:grp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960938" y="4811713"/>
            <a:ext cx="13781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= </a:t>
            </a:r>
            <a:r>
              <a:rPr lang="en-US" b="1" u="sng" dirty="0" smtClean="0"/>
              <a:t>10.5 g/cm</a:t>
            </a:r>
            <a:r>
              <a:rPr lang="en-US" b="1" u="sng" baseline="30000" dirty="0" smtClean="0"/>
              <a:t>3</a:t>
            </a:r>
            <a:endParaRPr lang="en-US" b="1" u="sng" dirty="0" smtClean="0"/>
          </a:p>
          <a:p>
            <a:endParaRPr lang="en-US" dirty="0"/>
          </a:p>
        </p:txBody>
      </p:sp>
      <p:sp>
        <p:nvSpPr>
          <p:cNvPr id="1043" name="Text Box 48"/>
          <p:cNvSpPr txBox="1">
            <a:spLocks noChangeArrowheads="1"/>
          </p:cNvSpPr>
          <p:nvPr/>
        </p:nvSpPr>
        <p:spPr bwMode="auto">
          <a:xfrm>
            <a:off x="76200" y="639445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62000" y="5715000"/>
            <a:ext cx="766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pretty standard type of problem to determine density from edge length.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utoUpdateAnimBg="0"/>
      <p:bldP spid="24587" grpId="0" autoUpdateAnimBg="0"/>
      <p:bldP spid="24589" grpId="0" autoUpdateAnimBg="0"/>
      <p:bldP spid="24590" grpId="0" autoUpdateAnimBg="0"/>
      <p:bldP spid="24605" grpId="0" autoUpdateAnimBg="0"/>
      <p:bldP spid="24606" grpId="0" animBg="1"/>
      <p:bldP spid="24607" grpId="0" animBg="1"/>
      <p:bldP spid="24608" grpId="0" animBg="1"/>
      <p:bldP spid="24609" grpId="0" animBg="1"/>
      <p:bldP spid="246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Bragg’s Equation</a:t>
            </a:r>
            <a:endParaRPr lang="en-US" dirty="0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25908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n </a:t>
            </a:r>
            <a:r>
              <a:rPr lang="en-US" sz="2800" b="1" dirty="0" smtClean="0">
                <a:latin typeface="Symbol" pitchFamily="18" charset="2"/>
              </a:rPr>
              <a:t>l</a:t>
            </a:r>
            <a:r>
              <a:rPr lang="en-US" sz="2800" b="1" dirty="0" smtClean="0"/>
              <a:t>= 2 d sin</a:t>
            </a:r>
            <a:r>
              <a:rPr lang="el-GR" sz="2800" b="1" dirty="0" smtClean="0">
                <a:cs typeface="Arial" charset="0"/>
              </a:rPr>
              <a:t>Θ</a:t>
            </a:r>
            <a:endParaRPr lang="en-US" sz="2800" b="1" dirty="0" smtClean="0">
              <a:cs typeface="Arial" charset="0"/>
            </a:endParaRPr>
          </a:p>
          <a:p>
            <a:r>
              <a:rPr lang="en-US" sz="2800" dirty="0" smtClean="0">
                <a:latin typeface="Times New Roman" pitchFamily="18" charset="0"/>
                <a:cs typeface="Arial" charset="0"/>
              </a:rPr>
              <a:t>Below are the layers of atoms in a crystal.  The arrows represent light that is bouncing off of them.  The light has a known wavelength or </a:t>
            </a:r>
            <a:r>
              <a:rPr lang="en-US" sz="2800" b="1" dirty="0" smtClean="0">
                <a:latin typeface="Symbol" pitchFamily="18" charset="2"/>
              </a:rPr>
              <a:t>l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.  d is the distance between the layers of atoms. </a:t>
            </a:r>
            <a:r>
              <a:rPr lang="el-GR" sz="2800" b="1" dirty="0" smtClean="0">
                <a:cs typeface="Arial" charset="0"/>
              </a:rPr>
              <a:t>Θ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is the angle that the light hits the layers.</a:t>
            </a:r>
            <a:endParaRPr lang="el-GR" sz="28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14340" name="Picture 76" descr="Bragg-Diff_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3810000"/>
            <a:ext cx="4343400" cy="251223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11_14l"/>
          <p:cNvPicPr>
            <a:picLocks noChangeAspect="1" noChangeArrowheads="1"/>
          </p:cNvPicPr>
          <p:nvPr/>
        </p:nvPicPr>
        <p:blipFill>
          <a:blip r:embed="rId3" cstate="print"/>
          <a:srcRect l="2251" t="30000" r="2251" b="10500"/>
          <a:stretch>
            <a:fillRect/>
          </a:stretch>
        </p:blipFill>
        <p:spPr bwMode="auto">
          <a:xfrm>
            <a:off x="152400" y="3352800"/>
            <a:ext cx="65532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</a:t>
            </a:r>
            <a:r>
              <a:rPr lang="en-US" b="1" i="1" dirty="0" smtClean="0"/>
              <a:t>crystalline solid</a:t>
            </a:r>
            <a:r>
              <a:rPr lang="en-US" dirty="0" smtClean="0"/>
              <a:t> </a:t>
            </a:r>
            <a:r>
              <a:rPr lang="en-US" dirty="0"/>
              <a:t>possesses rigid and long-range order.  In a crystalline solid, atoms, molecules or ions occupy specific (predictable) positions.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An </a:t>
            </a:r>
            <a:r>
              <a:rPr lang="en-US" b="1" i="1" dirty="0" smtClean="0"/>
              <a:t>amorphous</a:t>
            </a:r>
            <a:r>
              <a:rPr lang="en-US" dirty="0" smtClean="0"/>
              <a:t> </a:t>
            </a:r>
            <a:r>
              <a:rPr lang="en-US" b="1" i="1" dirty="0"/>
              <a:t>solid</a:t>
            </a:r>
            <a:r>
              <a:rPr lang="en-US" dirty="0"/>
              <a:t> does not possess a well-defined arrangement and long-range molecular order.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</a:t>
            </a:r>
            <a:r>
              <a:rPr lang="en-US" b="1" i="1" dirty="0" smtClean="0"/>
              <a:t>unit cell </a:t>
            </a:r>
            <a:r>
              <a:rPr lang="en-US" dirty="0" smtClean="0"/>
              <a:t>is </a:t>
            </a:r>
            <a:r>
              <a:rPr lang="en-US" dirty="0"/>
              <a:t>the basic repeating structural unit of a crystalline solid.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" y="6345238"/>
            <a:ext cx="133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Unit Cell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31900" y="3862388"/>
            <a:ext cx="981075" cy="1395412"/>
            <a:chOff x="1502" y="2433"/>
            <a:chExt cx="618" cy="879"/>
          </a:xfrm>
        </p:grpSpPr>
        <p:sp>
          <p:nvSpPr>
            <p:cNvPr id="5130" name="Line 7"/>
            <p:cNvSpPr>
              <a:spLocks noChangeShapeType="1"/>
            </p:cNvSpPr>
            <p:nvPr/>
          </p:nvSpPr>
          <p:spPr bwMode="auto">
            <a:xfrm>
              <a:off x="1816" y="2928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Text Box 8"/>
            <p:cNvSpPr txBox="1">
              <a:spLocks noChangeArrowheads="1"/>
            </p:cNvSpPr>
            <p:nvPr/>
          </p:nvSpPr>
          <p:spPr bwMode="auto">
            <a:xfrm>
              <a:off x="1502" y="2433"/>
              <a:ext cx="61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lattice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</a:rPr>
                <a:t>point</a:t>
              </a:r>
            </a:p>
          </p:txBody>
        </p:sp>
      </p:grp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087563" y="6343650"/>
            <a:ext cx="362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Unit cells in 3 dimensions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629400" y="3767138"/>
            <a:ext cx="24384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u="sng"/>
              <a:t>At lattice points:</a:t>
            </a:r>
            <a:endParaRPr lang="en-US"/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Atoms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Molecules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9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68663" y="90488"/>
            <a:ext cx="2617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Types of Solids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12725" y="725488"/>
            <a:ext cx="67802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b="1" i="1" u="sng"/>
              <a:t>Ionic</a:t>
            </a:r>
            <a:r>
              <a:rPr lang="en-US" u="sng"/>
              <a:t> Crystals or Solids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Lattice points occupied by cations and anions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Held together by electrostatic attraction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Hard, brittle, high melting point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Poor conductor of heat and electricity</a:t>
            </a:r>
          </a:p>
        </p:txBody>
      </p:sp>
      <p:pic>
        <p:nvPicPr>
          <p:cNvPr id="18436" name="Picture 4" descr="f11_26l"/>
          <p:cNvPicPr>
            <a:picLocks noChangeAspect="1" noChangeArrowheads="1"/>
          </p:cNvPicPr>
          <p:nvPr/>
        </p:nvPicPr>
        <p:blipFill>
          <a:blip r:embed="rId3" cstate="print"/>
          <a:srcRect t="30000" b="24001"/>
          <a:stretch>
            <a:fillRect/>
          </a:stretch>
        </p:blipFill>
        <p:spPr bwMode="auto">
          <a:xfrm>
            <a:off x="508000" y="2971800"/>
            <a:ext cx="81280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95400" y="59436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CsCl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62400" y="5943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ZnS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724650" y="5943600"/>
            <a:ext cx="87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CaF</a:t>
            </a:r>
            <a:r>
              <a:rPr lang="en-US" baseline="-25000"/>
              <a:t>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68663" y="90488"/>
            <a:ext cx="2617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Types of Solids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12725" y="725488"/>
            <a:ext cx="579596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b="1" i="1" u="sng"/>
              <a:t>Molecular</a:t>
            </a:r>
            <a:r>
              <a:rPr lang="en-US" u="sng"/>
              <a:t> Crystals or Solids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Lattice points occupied by molecules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Held together by intermolecular forces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Soft, low melting point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Poor conductor of heat and electricity</a:t>
            </a:r>
          </a:p>
        </p:txBody>
      </p:sp>
      <p:pic>
        <p:nvPicPr>
          <p:cNvPr id="20484" name="Picture 4" descr="j00735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91000"/>
            <a:ext cx="25939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68663" y="90488"/>
            <a:ext cx="2617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Types of Solids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12725" y="725488"/>
            <a:ext cx="56753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b="1" i="1" u="sng"/>
              <a:t>Network or covalent</a:t>
            </a:r>
            <a:r>
              <a:rPr lang="en-US" u="sng"/>
              <a:t> Crystals or Solids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Lattice points occupied by atoms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Held together by covalent bonds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Hard, high melting point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Poor conductor of heat and electricity</a:t>
            </a:r>
          </a:p>
        </p:txBody>
      </p:sp>
      <p:pic>
        <p:nvPicPr>
          <p:cNvPr id="22532" name="Picture 5" descr="f11_28l"/>
          <p:cNvPicPr>
            <a:picLocks noChangeAspect="1" noChangeArrowheads="1"/>
          </p:cNvPicPr>
          <p:nvPr/>
        </p:nvPicPr>
        <p:blipFill>
          <a:blip r:embed="rId3" cstate="print"/>
          <a:srcRect t="22501" b="13499"/>
          <a:stretch>
            <a:fillRect/>
          </a:stretch>
        </p:blipFill>
        <p:spPr bwMode="auto">
          <a:xfrm>
            <a:off x="838200" y="2816225"/>
            <a:ext cx="74676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536700" y="6288088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diamond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540375" y="6286500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graphite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57400" y="2895600"/>
            <a:ext cx="3822700" cy="1854200"/>
            <a:chOff x="1296" y="1824"/>
            <a:chExt cx="2408" cy="1168"/>
          </a:xfrm>
        </p:grpSpPr>
        <p:sp>
          <p:nvSpPr>
            <p:cNvPr id="22536" name="Oval 9"/>
            <p:cNvSpPr>
              <a:spLocks noChangeArrowheads="1"/>
            </p:cNvSpPr>
            <p:nvPr/>
          </p:nvSpPr>
          <p:spPr bwMode="auto">
            <a:xfrm>
              <a:off x="1296" y="2688"/>
              <a:ext cx="240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Text Box 10"/>
            <p:cNvSpPr txBox="1">
              <a:spLocks noChangeArrowheads="1"/>
            </p:cNvSpPr>
            <p:nvPr/>
          </p:nvSpPr>
          <p:spPr bwMode="auto">
            <a:xfrm>
              <a:off x="1776" y="1824"/>
              <a:ext cx="6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</a:rPr>
                <a:t>carbon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</a:rPr>
                <a:t>atoms</a:t>
              </a:r>
            </a:p>
          </p:txBody>
        </p:sp>
        <p:sp>
          <p:nvSpPr>
            <p:cNvPr id="22538" name="Oval 11"/>
            <p:cNvSpPr>
              <a:spLocks noChangeArrowheads="1"/>
            </p:cNvSpPr>
            <p:nvPr/>
          </p:nvSpPr>
          <p:spPr bwMode="auto">
            <a:xfrm>
              <a:off x="3464" y="2704"/>
              <a:ext cx="240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68663" y="90488"/>
            <a:ext cx="2617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Types of Solids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12725" y="725488"/>
            <a:ext cx="58959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b="1" i="1" u="sng"/>
              <a:t>Metallic</a:t>
            </a:r>
            <a:r>
              <a:rPr lang="en-US" u="sng"/>
              <a:t> Crystals or Solids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Lattice points occupied by metal atoms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Held together by metallic bond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Soft to hard, low to high melting point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/>
              <a:t>Good conductor of heat and electricity</a:t>
            </a:r>
          </a:p>
        </p:txBody>
      </p:sp>
      <p:pic>
        <p:nvPicPr>
          <p:cNvPr id="24580" name="Picture 4" descr="f11_30l"/>
          <p:cNvPicPr>
            <a:picLocks noChangeAspect="1" noChangeArrowheads="1"/>
          </p:cNvPicPr>
          <p:nvPr/>
        </p:nvPicPr>
        <p:blipFill>
          <a:blip r:embed="rId3" cstate="print"/>
          <a:srcRect l="17999" t="12000" r="15750"/>
          <a:stretch>
            <a:fillRect/>
          </a:stretch>
        </p:blipFill>
        <p:spPr bwMode="auto">
          <a:xfrm>
            <a:off x="4502150" y="3200400"/>
            <a:ext cx="353377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54450" y="2859088"/>
            <a:ext cx="482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Cross Section of a Metallic Crystal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95400" y="3302000"/>
            <a:ext cx="3606800" cy="822325"/>
            <a:chOff x="816" y="2080"/>
            <a:chExt cx="2272" cy="518"/>
          </a:xfrm>
        </p:grpSpPr>
        <p:sp>
          <p:nvSpPr>
            <p:cNvPr id="24586" name="Line 7"/>
            <p:cNvSpPr>
              <a:spLocks noChangeShapeType="1"/>
            </p:cNvSpPr>
            <p:nvPr/>
          </p:nvSpPr>
          <p:spPr bwMode="auto">
            <a:xfrm>
              <a:off x="1936" y="2336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Text Box 8"/>
            <p:cNvSpPr txBox="1">
              <a:spLocks noChangeArrowheads="1"/>
            </p:cNvSpPr>
            <p:nvPr/>
          </p:nvSpPr>
          <p:spPr bwMode="auto">
            <a:xfrm>
              <a:off x="816" y="2080"/>
              <a:ext cx="119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nucleus &amp;</a:t>
              </a:r>
            </a:p>
            <a:p>
              <a:pPr algn="ctr"/>
              <a:r>
                <a:rPr lang="en-US"/>
                <a:t>inner shell e</a:t>
              </a:r>
              <a:r>
                <a:rPr lang="en-US" baseline="30000"/>
                <a:t>-</a:t>
              </a:r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371600" y="4572000"/>
            <a:ext cx="3632200" cy="822325"/>
            <a:chOff x="864" y="2880"/>
            <a:chExt cx="2288" cy="518"/>
          </a:xfrm>
        </p:grpSpPr>
        <p:sp>
          <p:nvSpPr>
            <p:cNvPr id="24584" name="Line 10"/>
            <p:cNvSpPr>
              <a:spLocks noChangeShapeType="1"/>
            </p:cNvSpPr>
            <p:nvPr/>
          </p:nvSpPr>
          <p:spPr bwMode="auto">
            <a:xfrm>
              <a:off x="2000" y="3152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Text Box 11"/>
            <p:cNvSpPr txBox="1">
              <a:spLocks noChangeArrowheads="1"/>
            </p:cNvSpPr>
            <p:nvPr/>
          </p:nvSpPr>
          <p:spPr bwMode="auto">
            <a:xfrm>
              <a:off x="864" y="2880"/>
              <a:ext cx="117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mobile “sea”</a:t>
              </a:r>
            </a:p>
            <a:p>
              <a:pPr algn="ctr"/>
              <a:r>
                <a:rPr lang="en-US"/>
                <a:t>of e</a:t>
              </a:r>
              <a:r>
                <a:rPr lang="en-US" baseline="30000"/>
                <a:t>-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828800"/>
          <a:ext cx="9067800" cy="2649538"/>
        </p:xfrm>
        <a:graphic>
          <a:graphicData uri="http://schemas.openxmlformats.org/presentationml/2006/ole">
            <p:oleObj spid="_x0000_s73730" name="Photo Editor Photo" r:id="rId4" imgW="19276190" imgH="6458852" progId="">
              <p:embed/>
            </p:oleObj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109913" y="90488"/>
            <a:ext cx="2933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Types of Crystals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-11113" y="1414463"/>
            <a:ext cx="8763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Types of Crystals and General Properties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</a:t>
            </a:r>
            <a:r>
              <a:rPr lang="en-US" b="1" i="1"/>
              <a:t>amorphous</a:t>
            </a:r>
            <a:r>
              <a:rPr lang="en-US"/>
              <a:t> </a:t>
            </a:r>
            <a:r>
              <a:rPr lang="en-US" b="1" i="1"/>
              <a:t>solid</a:t>
            </a:r>
            <a:r>
              <a:rPr lang="en-US"/>
              <a:t> does not possess a well-defined arrangement and long-range molecular order.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6525" y="1182688"/>
            <a:ext cx="870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899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</a:t>
            </a:r>
            <a:r>
              <a:rPr lang="en-US" b="1" i="1"/>
              <a:t>glass</a:t>
            </a:r>
            <a:r>
              <a:rPr lang="en-US"/>
              <a:t> is an optically transparent fusion product of inorganic materials that has cooled to a rigid state </a:t>
            </a:r>
            <a:r>
              <a:rPr lang="en-US" b="1"/>
              <a:t>without crystallizing</a:t>
            </a:r>
            <a:endParaRPr lang="en-US"/>
          </a:p>
        </p:txBody>
      </p:sp>
      <p:pic>
        <p:nvPicPr>
          <p:cNvPr id="26629" name="Picture 5" descr="f11_31l"/>
          <p:cNvPicPr>
            <a:picLocks noChangeAspect="1" noChangeArrowheads="1"/>
          </p:cNvPicPr>
          <p:nvPr/>
        </p:nvPicPr>
        <p:blipFill>
          <a:blip r:embed="rId3" cstate="print"/>
          <a:srcRect l="11250" t="27000" r="9000" b="7500"/>
          <a:stretch>
            <a:fillRect/>
          </a:stretch>
        </p:blipFill>
        <p:spPr bwMode="auto">
          <a:xfrm>
            <a:off x="1933575" y="2438400"/>
            <a:ext cx="54578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057400" y="5883275"/>
            <a:ext cx="1939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Crystalline</a:t>
            </a:r>
          </a:p>
          <a:p>
            <a:pPr algn="ctr"/>
            <a:r>
              <a:rPr lang="en-US"/>
              <a:t>quartz (SiO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773613" y="5880100"/>
            <a:ext cx="2203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Non-crystalline</a:t>
            </a:r>
          </a:p>
          <a:p>
            <a:pPr algn="ctr"/>
            <a:r>
              <a:rPr lang="en-US"/>
              <a:t>quartz glass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Men Behind the Equation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Rudolph </a:t>
            </a:r>
            <a:r>
              <a:rPr lang="en-US" sz="2600" dirty="0" err="1" smtClean="0"/>
              <a:t>Clausius</a:t>
            </a:r>
            <a:endParaRPr lang="en-US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German physicist and mathematician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One of the foremost contributors to the science of thermodynamics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Introduced the idea of entropy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Significantly impacted the fields of kinetic theory of gases and electricity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Benoit Paul </a:t>
            </a:r>
            <a:r>
              <a:rPr lang="en-US" sz="2600" dirty="0" err="1" smtClean="0"/>
              <a:t>Émile</a:t>
            </a:r>
            <a:r>
              <a:rPr lang="en-US" sz="2600" dirty="0" smtClean="0"/>
              <a:t> </a:t>
            </a:r>
            <a:r>
              <a:rPr lang="en-US" sz="2600" dirty="0" err="1" smtClean="0"/>
              <a:t>Clapeyron</a:t>
            </a:r>
            <a:endParaRPr lang="en-US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French physicist and engineer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Considered a founder of thermodynamics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Contributed to the study of perfect gases and the equilibrium of homogenous solids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/>
          </a:p>
          <a:p>
            <a:pPr lvl="1" eaLnBrk="1" hangingPunct="1">
              <a:lnSpc>
                <a:spcPct val="80000"/>
              </a:lnSpc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Clausius</a:t>
            </a:r>
            <a:r>
              <a:rPr lang="en-US" dirty="0" smtClean="0"/>
              <a:t>- </a:t>
            </a:r>
            <a:r>
              <a:rPr lang="en-US" dirty="0" err="1" smtClean="0"/>
              <a:t>Clapeyron</a:t>
            </a:r>
            <a:r>
              <a:rPr lang="en-US" dirty="0" smtClean="0"/>
              <a:t> Equation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001000" cy="762000"/>
          </a:xfrm>
        </p:spPr>
        <p:txBody>
          <a:bodyPr/>
          <a:lstStyle/>
          <a:p>
            <a:pPr eaLnBrk="1" hangingPunct="1"/>
            <a:r>
              <a:rPr lang="en-US" sz="2600" smtClean="0"/>
              <a:t> In its most useful form for our purposes: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62000" y="4114800"/>
            <a:ext cx="8077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/>
              <a:t>In which: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P</a:t>
            </a:r>
            <a:r>
              <a:rPr lang="en-US" baseline="-25000"/>
              <a:t>1</a:t>
            </a:r>
            <a:r>
              <a:rPr lang="en-US"/>
              <a:t> and P</a:t>
            </a:r>
            <a:r>
              <a:rPr lang="en-US" baseline="-25000"/>
              <a:t>2</a:t>
            </a:r>
            <a:r>
              <a:rPr lang="en-US"/>
              <a:t> are the vapor pressures at T</a:t>
            </a:r>
            <a:r>
              <a:rPr lang="en-US" baseline="-25000"/>
              <a:t>1</a:t>
            </a:r>
            <a:r>
              <a:rPr lang="en-US"/>
              <a:t> and T</a:t>
            </a:r>
            <a:r>
              <a:rPr lang="en-US" baseline="-25000"/>
              <a:t>2</a:t>
            </a:r>
            <a:r>
              <a:rPr lang="en-US"/>
              <a:t> respectively 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T is given in units Kelvin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ln is the natural log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R is the gas constant (8.314 J/K mol)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∆H</a:t>
            </a:r>
            <a:r>
              <a:rPr lang="en-US" baseline="-25000"/>
              <a:t>vap</a:t>
            </a:r>
            <a:r>
              <a:rPr lang="en-US"/>
              <a:t> is the molar heat of vaporization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209800" y="2667000"/>
          <a:ext cx="3810000" cy="1203325"/>
        </p:xfrm>
        <a:graphic>
          <a:graphicData uri="http://schemas.openxmlformats.org/presentationml/2006/ole">
            <p:oleObj spid="_x0000_s6146" name="Equation" r:id="rId3" imgW="14475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Useful Information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043862" cy="3276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The </a:t>
            </a:r>
            <a:r>
              <a:rPr lang="en-US" sz="2600" dirty="0" err="1" smtClean="0"/>
              <a:t>Clausius-Clapeyron</a:t>
            </a:r>
            <a:r>
              <a:rPr lang="en-US" sz="2600" dirty="0" smtClean="0"/>
              <a:t> models the change in vapor pressure as a function of time</a:t>
            </a:r>
          </a:p>
          <a:p>
            <a:pPr eaLnBrk="1" hangingPunct="1"/>
            <a:r>
              <a:rPr lang="en-US" sz="2600" dirty="0" smtClean="0"/>
              <a:t>The equation can be used to model any phase transition (liquid-gas, gas-solid, solid-liquid)</a:t>
            </a:r>
          </a:p>
          <a:p>
            <a:pPr eaLnBrk="1" hangingPunct="1"/>
            <a:r>
              <a:rPr lang="en-US" sz="2600" dirty="0" smtClean="0"/>
              <a:t>Another useful form of the </a:t>
            </a:r>
            <a:r>
              <a:rPr lang="en-US" sz="2600" dirty="0" err="1" smtClean="0"/>
              <a:t>Clausius-Clapeyron</a:t>
            </a:r>
            <a:r>
              <a:rPr lang="en-US" sz="2600" dirty="0" smtClean="0"/>
              <a:t> equation is:</a:t>
            </a:r>
          </a:p>
          <a:p>
            <a:pPr eaLnBrk="1" hangingPunct="1">
              <a:buNone/>
            </a:pPr>
            <a:endParaRPr lang="en-US" sz="2600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048000" y="4343400"/>
          <a:ext cx="2613025" cy="927100"/>
        </p:xfrm>
        <a:graphic>
          <a:graphicData uri="http://schemas.openxmlformats.org/presentationml/2006/ole">
            <p:oleObj spid="_x0000_s8194" name="Equation" r:id="rId3" imgW="1180800" imgH="4190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410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 the first form of this equation is the </a:t>
            </a:r>
          </a:p>
          <a:p>
            <a:r>
              <a:rPr lang="en-US" sz="3200" dirty="0" smtClean="0"/>
              <a:t>most important for us by far.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Bragg Equation Example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534400" cy="5105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r>
              <a:rPr lang="en-US" dirty="0" smtClean="0"/>
              <a:t> 	</a:t>
            </a:r>
            <a:r>
              <a:rPr lang="en-US" sz="5200" b="1" dirty="0" smtClean="0"/>
              <a:t>n </a:t>
            </a:r>
            <a:r>
              <a:rPr lang="en-US" sz="5200" b="1" dirty="0" smtClean="0">
                <a:latin typeface="Symbol" pitchFamily="18" charset="2"/>
              </a:rPr>
              <a:t>l</a:t>
            </a:r>
            <a:r>
              <a:rPr lang="en-US" sz="5200" b="1" dirty="0" smtClean="0"/>
              <a:t>= 2 d sin</a:t>
            </a:r>
            <a:r>
              <a:rPr lang="el-GR" sz="5200" b="1" dirty="0" smtClean="0">
                <a:cs typeface="Arial" charset="0"/>
              </a:rPr>
              <a:t>Θ</a:t>
            </a:r>
            <a:endParaRPr lang="en-US" sz="5200" b="1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400" dirty="0" smtClean="0"/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wavelength striking a crystal at a 38.3° angle has a wavelength of  1.54 Ǻ, what is the distance between the two layers.  Recall we assume n = 1.    You will need your calculator to determine the sine of the angle.</a:t>
            </a:r>
          </a:p>
          <a:p>
            <a:pPr>
              <a:buNone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1.54 Ǻ = 2 d sin 38.3°   </a:t>
            </a:r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this can be rearranged to  d  =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/ (2 Sin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SO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	= 1.54 Ǻ / ( 2 * Sin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38.3 )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mtClean="0">
                <a:latin typeface="Arial" pitchFamily="34" charset="0"/>
                <a:cs typeface="Arial" pitchFamily="34" charset="0"/>
              </a:rPr>
              <a:t>=  </a:t>
            </a:r>
            <a:r>
              <a:rPr lang="en-US" sz="4300" smtClean="0">
                <a:latin typeface="Arial" pitchFamily="34" charset="0"/>
                <a:cs typeface="Arial" pitchFamily="34" charset="0"/>
              </a:rPr>
              <a:t>1.24 </a:t>
            </a:r>
            <a:r>
              <a:rPr lang="en-US" sz="4300" dirty="0" smtClean="0">
                <a:latin typeface="Arial" pitchFamily="34" charset="0"/>
                <a:cs typeface="Arial" pitchFamily="34" charset="0"/>
              </a:rPr>
              <a:t>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81000" y="1143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Useful Information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967662" cy="1219200"/>
          </a:xfrm>
        </p:spPr>
        <p:txBody>
          <a:bodyPr/>
          <a:lstStyle/>
          <a:p>
            <a:pPr eaLnBrk="1" hangingPunct="1"/>
            <a:r>
              <a:rPr lang="en-US" sz="2600" smtClean="0"/>
              <a:t>We can see from this form that the Clausius-Clapeyron equation depicts a line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838200" y="3048000"/>
          <a:ext cx="2057400" cy="730250"/>
        </p:xfrm>
        <a:graphic>
          <a:graphicData uri="http://schemas.openxmlformats.org/presentationml/2006/ole">
            <p:oleObj spid="_x0000_s9218" name="Equation" r:id="rId3" imgW="1180800" imgH="419040" progId="Equation.3">
              <p:embed/>
            </p:oleObj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124200" y="3124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Can be written as:</a:t>
            </a: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5638800" y="2971800"/>
          <a:ext cx="2590800" cy="788988"/>
        </p:xfrm>
        <a:graphic>
          <a:graphicData uri="http://schemas.openxmlformats.org/presentationml/2006/ole">
            <p:oleObj spid="_x0000_s9219" name="Equation" r:id="rId4" imgW="1460160" imgH="444240" progId="Equation.3">
              <p:embed/>
            </p:oleObj>
          </a:graphicData>
        </a:graphic>
      </p:graphicFrame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533400" y="4114800"/>
            <a:ext cx="8305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which clearly resembles the model y=mx+b, with ln P representing y, C representing b, 1/T acting as x, and -∆H</a:t>
            </a:r>
            <a:r>
              <a:rPr lang="en-US" baseline="-25000"/>
              <a:t>vap</a:t>
            </a:r>
            <a:r>
              <a:rPr lang="en-US"/>
              <a:t>/R serving as m. Therefore, the Clausius-Clapeyron models a linear equation when the natural log of the vapor pressure is plotted against 1/T, where           -∆Hvap/R  is the slope of the line and C is the y-intercept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Useful Information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3810000" y="1828800"/>
          <a:ext cx="1828800" cy="649288"/>
        </p:xfrm>
        <a:graphic>
          <a:graphicData uri="http://schemas.openxmlformats.org/presentationml/2006/ole">
            <p:oleObj spid="_x0000_s10242" name="Equation" r:id="rId3" imgW="1180800" imgH="419040" progId="Equation.3">
              <p:embed/>
            </p:oleObj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2057400" y="3352800"/>
          <a:ext cx="1828800" cy="855663"/>
        </p:xfrm>
        <a:graphic>
          <a:graphicData uri="http://schemas.openxmlformats.org/presentationml/2006/ole">
            <p:oleObj spid="_x0000_s10243" name="Equation" r:id="rId4" imgW="1193760" imgH="558720" progId="Equation.3">
              <p:embed/>
            </p:oleObj>
          </a:graphicData>
        </a:graphic>
      </p:graphicFrame>
      <p:graphicFrame>
        <p:nvGraphicFramePr>
          <p:cNvPr id="5124" name="Object 15"/>
          <p:cNvGraphicFramePr>
            <a:graphicFrameLocks noChangeAspect="1"/>
          </p:cNvGraphicFramePr>
          <p:nvPr>
            <p:ph sz="quarter" idx="4"/>
          </p:nvPr>
        </p:nvGraphicFramePr>
        <p:xfrm>
          <a:off x="1828800" y="4953000"/>
          <a:ext cx="5486400" cy="808038"/>
        </p:xfrm>
        <a:graphic>
          <a:graphicData uri="http://schemas.openxmlformats.org/presentationml/2006/ole">
            <p:oleObj spid="_x0000_s10244" name="Equation" r:id="rId5" imgW="3276360" imgH="482400" progId="Equation.3">
              <p:embed/>
            </p:oleObj>
          </a:graphicData>
        </a:graphic>
      </p:graphicFrame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381000" y="2590800"/>
            <a:ext cx="845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can easily manipulate this equation to arrive at the more familiar form of the equation. We write this equation for two different temperatures: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381000" y="41910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Subtracting these two equations, we find:</a:t>
            </a:r>
          </a:p>
        </p:txBody>
      </p:sp>
      <p:graphicFrame>
        <p:nvGraphicFramePr>
          <p:cNvPr id="5125" name="Object 18"/>
          <p:cNvGraphicFramePr>
            <a:graphicFrameLocks noChangeAspect="1"/>
          </p:cNvGraphicFramePr>
          <p:nvPr>
            <p:ph sz="quarter" idx="3"/>
          </p:nvPr>
        </p:nvGraphicFramePr>
        <p:xfrm>
          <a:off x="2335213" y="4625975"/>
          <a:ext cx="385762" cy="728663"/>
        </p:xfrm>
        <a:graphic>
          <a:graphicData uri="http://schemas.openxmlformats.org/presentationml/2006/ole">
            <p:oleObj spid="_x0000_s10245" name="Equation" r:id="rId6" imgW="114120" imgH="215640" progId="Equation.3">
              <p:embed/>
            </p:oleObj>
          </a:graphicData>
        </a:graphic>
      </p:graphicFrame>
      <p:graphicFrame>
        <p:nvGraphicFramePr>
          <p:cNvPr id="5126" name="Object 20"/>
          <p:cNvGraphicFramePr>
            <a:graphicFrameLocks noChangeAspect="1"/>
          </p:cNvGraphicFramePr>
          <p:nvPr/>
        </p:nvGraphicFramePr>
        <p:xfrm>
          <a:off x="5638800" y="3352800"/>
          <a:ext cx="1828800" cy="685800"/>
        </p:xfrm>
        <a:graphic>
          <a:graphicData uri="http://schemas.openxmlformats.org/presentationml/2006/ole">
            <p:oleObj spid="_x0000_s10246" name="Equation" r:id="rId7" imgW="121896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Applications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Calculate the vapor pressure of a liquid at any temperature (with known vapor pressure at a given temperature and known heat of vaporization)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Calculate the heat of a phase change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Calculate the boiling point of a liquid at a nonstandard pressure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Reconstruct a phase diagram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Determine if a phase change will occur under certain circumstances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Shortcomings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Clausius-Clapeyron can only give  estimations</a:t>
            </a:r>
          </a:p>
          <a:p>
            <a:pPr lvl="1" eaLnBrk="1" hangingPunct="1"/>
            <a:r>
              <a:rPr lang="en-US" smtClean="0"/>
              <a:t>We assume changes in the heat of vaporization due to temperature are negligible and therefore treat the heat of vaporization as constant</a:t>
            </a:r>
          </a:p>
          <a:p>
            <a:pPr lvl="1" eaLnBrk="1" hangingPunct="1"/>
            <a:r>
              <a:rPr lang="en-US" smtClean="0"/>
              <a:t>In reality, the heat of vaporization does indeed vary slightly with temperature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World Applications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engineering</a:t>
            </a:r>
          </a:p>
          <a:p>
            <a:pPr lvl="1" eaLnBrk="1" hangingPunct="1"/>
            <a:r>
              <a:rPr lang="en-US" smtClean="0"/>
              <a:t>Determining the vapor pressure of a substance</a:t>
            </a:r>
          </a:p>
          <a:p>
            <a:pPr eaLnBrk="1" hangingPunct="1"/>
            <a:r>
              <a:rPr lang="en-US" smtClean="0"/>
              <a:t>Meteorology</a:t>
            </a:r>
          </a:p>
          <a:p>
            <a:pPr lvl="1" eaLnBrk="1" hangingPunct="1"/>
            <a:r>
              <a:rPr lang="en-US" smtClean="0"/>
              <a:t>Estimate the effect of temperature on vapor pressure</a:t>
            </a:r>
          </a:p>
          <a:p>
            <a:pPr lvl="1" eaLnBrk="1" hangingPunct="1"/>
            <a:r>
              <a:rPr lang="en-US" smtClean="0"/>
              <a:t>Important because water vapor is a greenhouse gas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3025"/>
            <a:ext cx="8001000" cy="1216025"/>
          </a:xfrm>
        </p:spPr>
        <p:txBody>
          <a:bodyPr/>
          <a:lstStyle/>
          <a:p>
            <a:pPr eaLnBrk="1" hangingPunct="1"/>
            <a:r>
              <a:rPr lang="en-US" smtClean="0"/>
              <a:t>An example of a phase diagram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0538" y="1303338"/>
            <a:ext cx="8272462" cy="44116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11_24l"/>
          <p:cNvPicPr>
            <a:picLocks noChangeAspect="1" noChangeArrowheads="1"/>
          </p:cNvPicPr>
          <p:nvPr/>
        </p:nvPicPr>
        <p:blipFill>
          <a:blip r:embed="rId3" cstate="print"/>
          <a:srcRect t="4500"/>
          <a:stretch>
            <a:fillRect/>
          </a:stretch>
        </p:blipFill>
        <p:spPr bwMode="auto">
          <a:xfrm>
            <a:off x="508000" y="76200"/>
            <a:ext cx="81280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819400"/>
            <a:ext cx="2514600" cy="3697288"/>
            <a:chOff x="240" y="1776"/>
            <a:chExt cx="1584" cy="2329"/>
          </a:xfrm>
        </p:grpSpPr>
        <p:sp>
          <p:nvSpPr>
            <p:cNvPr id="16395" name="Text Box 3"/>
            <p:cNvSpPr txBox="1">
              <a:spLocks noChangeArrowheads="1"/>
            </p:cNvSpPr>
            <p:nvPr/>
          </p:nvSpPr>
          <p:spPr bwMode="auto">
            <a:xfrm>
              <a:off x="326" y="3817"/>
              <a:ext cx="14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Extra distance =</a:t>
              </a:r>
            </a:p>
          </p:txBody>
        </p:sp>
        <p:sp>
          <p:nvSpPr>
            <p:cNvPr id="16396" name="Line 4"/>
            <p:cNvSpPr>
              <a:spLocks noChangeShapeType="1"/>
            </p:cNvSpPr>
            <p:nvPr/>
          </p:nvSpPr>
          <p:spPr bwMode="auto">
            <a:xfrm>
              <a:off x="240" y="1776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895600" y="605948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BC + CD =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962400" y="4114800"/>
            <a:ext cx="1219200" cy="914400"/>
            <a:chOff x="2496" y="2592"/>
            <a:chExt cx="768" cy="576"/>
          </a:xfrm>
        </p:grpSpPr>
        <p:sp>
          <p:nvSpPr>
            <p:cNvPr id="16393" name="Oval 7"/>
            <p:cNvSpPr>
              <a:spLocks noChangeArrowheads="1"/>
            </p:cNvSpPr>
            <p:nvPr/>
          </p:nvSpPr>
          <p:spPr bwMode="auto">
            <a:xfrm>
              <a:off x="2496" y="2592"/>
              <a:ext cx="480" cy="5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Oval 8"/>
            <p:cNvSpPr>
              <a:spLocks noChangeArrowheads="1"/>
            </p:cNvSpPr>
            <p:nvPr/>
          </p:nvSpPr>
          <p:spPr bwMode="auto">
            <a:xfrm>
              <a:off x="2784" y="2592"/>
              <a:ext cx="480" cy="5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462463" y="6057900"/>
            <a:ext cx="115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d </a:t>
            </a:r>
            <a:r>
              <a:rPr lang="en-US"/>
              <a:t>sin</a:t>
            </a:r>
            <a:r>
              <a:rPr lang="en-US">
                <a:latin typeface="Symbol" pitchFamily="18" charset="2"/>
              </a:rPr>
              <a:t>q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637213" y="6057900"/>
            <a:ext cx="782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 </a:t>
            </a:r>
            <a:r>
              <a:rPr lang="en-US" i="1"/>
              <a:t>n</a:t>
            </a:r>
            <a:r>
              <a:rPr lang="en-US" i="1">
                <a:latin typeface="Symbol" pitchFamily="18" charset="2"/>
              </a:rPr>
              <a:t>l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577013" y="6096000"/>
            <a:ext cx="2490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(Bragg Equation)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utoUpdateAnimBg="0"/>
      <p:bldP spid="26635" grpId="0" autoUpdateAnimBg="0"/>
      <p:bldP spid="26636" grpId="0" autoUpdateAnimBg="0"/>
      <p:bldP spid="2663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8600" y="228600"/>
          <a:ext cx="855663" cy="1636713"/>
        </p:xfrm>
        <a:graphic>
          <a:graphicData uri="http://schemas.openxmlformats.org/presentationml/2006/ole">
            <p:oleObj spid="_x0000_s72706" name="Clip" r:id="rId4" imgW="856440" imgH="1637640" progId="">
              <p:embed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355725" y="369889"/>
            <a:ext cx="6873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X rays of wavelength 0.154 nm are diffracted from a crystal at an angle of 14.17</a:t>
            </a:r>
            <a:r>
              <a:rPr lang="en-US" baseline="30000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.  Assuming that 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>
                <a:solidFill>
                  <a:schemeClr val="accent2"/>
                </a:solidFill>
              </a:rPr>
              <a:t> = 1, what is the distance (in pm) between layers in the crystal?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19200" y="152400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/>
              <a:t>n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2 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sin </a:t>
            </a:r>
            <a:r>
              <a:rPr lang="en-US" sz="2400" dirty="0">
                <a:latin typeface="Symbol" pitchFamily="18" charset="2"/>
              </a:rPr>
              <a:t>q</a:t>
            </a:r>
            <a:endParaRPr lang="en-US" sz="2400" i="1" dirty="0">
              <a:latin typeface="Symbol" pitchFamily="18" charset="2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05000" y="2057400"/>
            <a:ext cx="6324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/>
              <a:t>The given information is  </a:t>
            </a:r>
          </a:p>
          <a:p>
            <a:r>
              <a:rPr lang="en-US" i="1" dirty="0" smtClean="0"/>
              <a:t>	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     		</a:t>
            </a:r>
          </a:p>
          <a:p>
            <a:r>
              <a:rPr lang="en-US" dirty="0" smtClean="0">
                <a:latin typeface="Symbol" pitchFamily="18" charset="2"/>
              </a:rPr>
              <a:t>	q</a:t>
            </a:r>
            <a:r>
              <a:rPr lang="en-US" dirty="0" smtClean="0"/>
              <a:t> = 14.17</a:t>
            </a:r>
            <a:r>
              <a:rPr lang="en-US" baseline="30000" dirty="0" smtClean="0"/>
              <a:t>0</a:t>
            </a:r>
          </a:p>
          <a:p>
            <a:r>
              <a:rPr lang="en-US" i="1" baseline="30000" dirty="0" smtClean="0">
                <a:latin typeface="Symbol" pitchFamily="18" charset="2"/>
              </a:rPr>
              <a:t>	</a:t>
            </a:r>
            <a:r>
              <a:rPr lang="en-US" i="1" dirty="0" smtClean="0">
                <a:latin typeface="Symbol" pitchFamily="18" charset="2"/>
              </a:rPr>
              <a:t>l</a:t>
            </a:r>
            <a:r>
              <a:rPr lang="en-US" dirty="0" smtClean="0"/>
              <a:t> = 0.154 nm = 154 pm</a:t>
            </a:r>
            <a:endParaRPr lang="en-US" i="1" dirty="0" smtClean="0"/>
          </a:p>
          <a:p>
            <a:endParaRPr lang="en-US" dirty="0" smtClean="0"/>
          </a:p>
          <a:p>
            <a:endParaRPr lang="en-US" i="1" dirty="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828800" y="50292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/>
              <a:t>  =</a:t>
            </a:r>
            <a:endParaRPr lang="en-US" i="1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90800" y="4724400"/>
            <a:ext cx="833438" cy="868363"/>
            <a:chOff x="1776" y="2662"/>
            <a:chExt cx="525" cy="547"/>
          </a:xfrm>
        </p:grpSpPr>
        <p:sp>
          <p:nvSpPr>
            <p:cNvPr id="2065" name="Text Box 9"/>
            <p:cNvSpPr txBox="1">
              <a:spLocks noChangeArrowheads="1"/>
            </p:cNvSpPr>
            <p:nvPr/>
          </p:nvSpPr>
          <p:spPr bwMode="auto">
            <a:xfrm>
              <a:off x="1896" y="2662"/>
              <a:ext cx="3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n </a:t>
              </a:r>
              <a:r>
                <a:rPr lang="en-US" i="1" dirty="0" smtClean="0">
                  <a:latin typeface="Symbol" pitchFamily="18" charset="2"/>
                </a:rPr>
                <a:t>l</a:t>
              </a:r>
              <a:endParaRPr lang="en-US" i="1" dirty="0">
                <a:latin typeface="Symbol" pitchFamily="18" charset="2"/>
              </a:endParaRPr>
            </a:p>
          </p:txBody>
        </p:sp>
        <p:sp>
          <p:nvSpPr>
            <p:cNvPr id="2066" name="Text Box 10"/>
            <p:cNvSpPr txBox="1">
              <a:spLocks noChangeArrowheads="1"/>
            </p:cNvSpPr>
            <p:nvPr/>
          </p:nvSpPr>
          <p:spPr bwMode="auto">
            <a:xfrm>
              <a:off x="1776" y="2976"/>
              <a:ext cx="4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err="1" smtClean="0"/>
                <a:t>sin</a:t>
              </a:r>
              <a:r>
                <a:rPr lang="en-US" dirty="0" err="1" smtClean="0">
                  <a:latin typeface="Symbol" pitchFamily="18" charset="2"/>
                </a:rPr>
                <a:t>q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2067" name="Line 11"/>
            <p:cNvSpPr>
              <a:spLocks noChangeShapeType="1"/>
            </p:cNvSpPr>
            <p:nvPr/>
          </p:nvSpPr>
          <p:spPr bwMode="auto">
            <a:xfrm>
              <a:off x="1821" y="2963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429000" y="4800600"/>
            <a:ext cx="2266950" cy="914400"/>
            <a:chOff x="2892" y="2304"/>
            <a:chExt cx="1428" cy="576"/>
          </a:xfrm>
        </p:grpSpPr>
        <p:sp>
          <p:nvSpPr>
            <p:cNvPr id="2060" name="Text Box 13"/>
            <p:cNvSpPr txBox="1">
              <a:spLocks noChangeArrowheads="1"/>
            </p:cNvSpPr>
            <p:nvPr/>
          </p:nvSpPr>
          <p:spPr bwMode="auto">
            <a:xfrm>
              <a:off x="2892" y="244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168" y="2304"/>
              <a:ext cx="1152" cy="576"/>
              <a:chOff x="3168" y="2304"/>
              <a:chExt cx="1152" cy="576"/>
            </a:xfrm>
          </p:grpSpPr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>
                <a:off x="3211" y="2304"/>
                <a:ext cx="10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1 x 154 pm</a:t>
                </a:r>
              </a:p>
            </p:txBody>
          </p:sp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>
                <a:off x="3168" y="2592"/>
                <a:ext cx="11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2 x sin14.17</a:t>
                </a:r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3192" y="2592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867400" y="5105400"/>
            <a:ext cx="1407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= </a:t>
            </a:r>
            <a:r>
              <a:rPr lang="en-US" b="1" u="sng" dirty="0" smtClean="0"/>
              <a:t>314.54  pm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27653" grpId="0" autoUpdateAnimBg="0"/>
      <p:bldP spid="27656" grpId="0" autoUpdateAnimBg="0"/>
      <p:bldP spid="2766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Bragg equation enables us to find the dimensions of a unit cell.  This gives us accurate values for the volume of the cell.</a:t>
            </a:r>
          </a:p>
          <a:p>
            <a:r>
              <a:rPr lang="en-US" sz="3600" dirty="0" smtClean="0"/>
              <a:t>As you will see in the following on unit cells and the equations, this is how density is determined accurately.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Spectroscopic Techniques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Utilize the absorption or transmittance of electromagnetic radiation (light is part of this, as is UV, IR) for analysis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Governed by Beer’s Law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A=</a:t>
            </a:r>
            <a:r>
              <a:rPr lang="en-US" dirty="0" err="1" smtClean="0"/>
              <a:t>abc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Where: A=Absorbance, a=wavelength-dependent </a:t>
            </a:r>
            <a:r>
              <a:rPr lang="en-US" dirty="0" err="1" smtClean="0"/>
              <a:t>absorbtivity</a:t>
            </a:r>
            <a:r>
              <a:rPr lang="en-US" dirty="0" smtClean="0"/>
              <a:t> coefficient, b=path length, c=</a:t>
            </a:r>
            <a:r>
              <a:rPr lang="en-US" dirty="0" err="1" smtClean="0"/>
              <a:t>analyte</a:t>
            </a:r>
            <a:r>
              <a:rPr lang="en-US" dirty="0" smtClean="0"/>
              <a:t>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/>
              <a:t>Spectroscopy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9600" cy="2209800"/>
          </a:xfrm>
        </p:spPr>
        <p:txBody>
          <a:bodyPr/>
          <a:lstStyle/>
          <a:p>
            <a:pPr eaLnBrk="1" hangingPunct="1"/>
            <a:r>
              <a:rPr lang="en-US" smtClean="0"/>
              <a:t>Exactly how light is absorbed and reflected, transmitted, or refracted changes the info and is determined by different techniques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6400" y="3505200"/>
            <a:ext cx="5578475" cy="3116263"/>
            <a:chOff x="720" y="1488"/>
            <a:chExt cx="3514" cy="1963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2208" y="1728"/>
              <a:ext cx="144" cy="9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2016" y="1488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sample</a:t>
              </a:r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912" y="2208"/>
              <a:ext cx="13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2304" y="2208"/>
              <a:ext cx="96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flipH="1">
              <a:off x="1680" y="2256"/>
              <a:ext cx="576" cy="24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2208" y="2352"/>
              <a:ext cx="0" cy="6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720" y="2448"/>
              <a:ext cx="9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Reflected</a:t>
              </a:r>
            </a:p>
            <a:p>
              <a:r>
                <a:rPr lang="en-US"/>
                <a:t>spectroscopy</a:t>
              </a:r>
            </a:p>
          </p:txBody>
        </p: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3206" y="2039"/>
              <a:ext cx="10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Transmittance</a:t>
              </a:r>
            </a:p>
            <a:p>
              <a:r>
                <a:rPr lang="en-US"/>
                <a:t>spectroscopy</a:t>
              </a:r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1862" y="3047"/>
              <a:ext cx="9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Raman</a:t>
              </a:r>
            </a:p>
            <a:p>
              <a:r>
                <a:rPr lang="en-US"/>
                <a:t>Spectroscopy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Light Source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4495800"/>
          </a:xfrm>
        </p:spPr>
        <p:txBody>
          <a:bodyPr/>
          <a:lstStyle/>
          <a:p>
            <a:pPr eaLnBrk="1" hangingPunct="1"/>
            <a:r>
              <a:rPr lang="en-US" smtClean="0"/>
              <a:t>Light shining on a sample can come from different places (in lab from a light, on a plane from a laser array, or from earth shining on Mars with a big laser)</a:t>
            </a:r>
          </a:p>
          <a:p>
            <a:pPr eaLnBrk="1" hangingPunct="1"/>
            <a:r>
              <a:rPr lang="en-US" smtClean="0"/>
              <a:t>Can ‘tune’ these to any </a:t>
            </a:r>
          </a:p>
          <a:p>
            <a:pPr eaLnBrk="1" hangingPunct="1">
              <a:buFontTx/>
              <a:buNone/>
            </a:pPr>
            <a:r>
              <a:rPr lang="en-US" smtClean="0"/>
              <a:t>	wavelength or range of </a:t>
            </a:r>
          </a:p>
          <a:p>
            <a:pPr eaLnBrk="1" hangingPunct="1">
              <a:buFontTx/>
              <a:buNone/>
            </a:pPr>
            <a:r>
              <a:rPr lang="en-US" smtClean="0"/>
              <a:t>	wavelengths</a:t>
            </a:r>
          </a:p>
        </p:txBody>
      </p:sp>
      <p:pic>
        <p:nvPicPr>
          <p:cNvPr id="16388" name="Picture 4" descr="IR of m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124200"/>
            <a:ext cx="29876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657600" y="5486400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IR image of Mars</a:t>
            </a:r>
          </a:p>
          <a:p>
            <a:r>
              <a:rPr lang="en-US"/>
              <a:t>Olivine is purple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1378</Words>
  <Application>Microsoft Office PowerPoint</Application>
  <PresentationFormat>On-screen Show (4:3)</PresentationFormat>
  <Paragraphs>235</Paragraphs>
  <Slides>35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Clip</vt:lpstr>
      <vt:lpstr>Photo Editor Photo</vt:lpstr>
      <vt:lpstr>Equation</vt:lpstr>
      <vt:lpstr>Bragg Equation</vt:lpstr>
      <vt:lpstr>Bragg’s Equation</vt:lpstr>
      <vt:lpstr>Bragg Equation Example</vt:lpstr>
      <vt:lpstr>Slide 4</vt:lpstr>
      <vt:lpstr>Slide 5</vt:lpstr>
      <vt:lpstr>It’s Importance</vt:lpstr>
      <vt:lpstr>Spectroscopic Techniques</vt:lpstr>
      <vt:lpstr>Spectroscopy</vt:lpstr>
      <vt:lpstr>Light Source</vt:lpstr>
      <vt:lpstr>Unit Cells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The Men Behind the Equation</vt:lpstr>
      <vt:lpstr>The Clausius- Clapeyron Equation</vt:lpstr>
      <vt:lpstr>Useful Information</vt:lpstr>
      <vt:lpstr>Useful Information</vt:lpstr>
      <vt:lpstr>Useful Information</vt:lpstr>
      <vt:lpstr>Common Applications</vt:lpstr>
      <vt:lpstr>Shortcomings</vt:lpstr>
      <vt:lpstr>Real World Applications</vt:lpstr>
      <vt:lpstr>An example of a phase diagram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Bragg’s Law</dc:title>
  <dc:creator/>
  <cp:lastModifiedBy>User</cp:lastModifiedBy>
  <cp:revision>17</cp:revision>
  <dcterms:created xsi:type="dcterms:W3CDTF">2006-08-16T00:00:00Z</dcterms:created>
  <dcterms:modified xsi:type="dcterms:W3CDTF">2013-02-04T04:07:15Z</dcterms:modified>
</cp:coreProperties>
</file>