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sldIdLst>
    <p:sldId id="256" r:id="rId2"/>
    <p:sldId id="259" r:id="rId3"/>
    <p:sldId id="260" r:id="rId4"/>
    <p:sldId id="285" r:id="rId5"/>
    <p:sldId id="284" r:id="rId6"/>
    <p:sldId id="291" r:id="rId7"/>
    <p:sldId id="262" r:id="rId8"/>
    <p:sldId id="264" r:id="rId9"/>
    <p:sldId id="290" r:id="rId10"/>
    <p:sldId id="265" r:id="rId11"/>
    <p:sldId id="266" r:id="rId12"/>
    <p:sldId id="267" r:id="rId13"/>
    <p:sldId id="286" r:id="rId14"/>
    <p:sldId id="287" r:id="rId15"/>
    <p:sldId id="288" r:id="rId16"/>
    <p:sldId id="270" r:id="rId17"/>
    <p:sldId id="295" r:id="rId18"/>
    <p:sldId id="274" r:id="rId19"/>
    <p:sldId id="275" r:id="rId20"/>
    <p:sldId id="276" r:id="rId21"/>
    <p:sldId id="292" r:id="rId22"/>
    <p:sldId id="277" r:id="rId23"/>
    <p:sldId id="293" r:id="rId24"/>
    <p:sldId id="278" r:id="rId25"/>
    <p:sldId id="294" r:id="rId26"/>
    <p:sldId id="279" r:id="rId27"/>
    <p:sldId id="280" r:id="rId28"/>
    <p:sldId id="281" r:id="rId29"/>
    <p:sldId id="282" r:id="rId30"/>
    <p:sldId id="289" r:id="rId31"/>
    <p:sldId id="283" r:id="rId32"/>
    <p:sldId id="297" r:id="rId33"/>
    <p:sldId id="299" r:id="rId34"/>
    <p:sldId id="300" r:id="rId35"/>
    <p:sldId id="301" r:id="rId36"/>
    <p:sldId id="302" r:id="rId37"/>
    <p:sldId id="303" r:id="rId38"/>
    <p:sldId id="305" r:id="rId39"/>
    <p:sldId id="306" r:id="rId40"/>
    <p:sldId id="307" r:id="rId41"/>
    <p:sldId id="309" r:id="rId42"/>
    <p:sldId id="310" r:id="rId43"/>
    <p:sldId id="311" r:id="rId44"/>
    <p:sldId id="312" r:id="rId45"/>
    <p:sldId id="313" r:id="rId46"/>
    <p:sldId id="316" r:id="rId47"/>
    <p:sldId id="320" r:id="rId48"/>
    <p:sldId id="323" r:id="rId49"/>
    <p:sldId id="326" r:id="rId50"/>
    <p:sldId id="330" r:id="rId51"/>
    <p:sldId id="331" r:id="rId52"/>
    <p:sldId id="333" r:id="rId53"/>
    <p:sldId id="336" r:id="rId54"/>
    <p:sldId id="338"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FF"/>
    <a:srgbClr val="FF99FF"/>
    <a:srgbClr val="FF0000"/>
    <a:srgbClr val="000099"/>
    <a:srgbClr val="FF66FF"/>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6" autoAdjust="0"/>
    <p:restoredTop sz="94737" autoAdjust="0"/>
  </p:normalViewPr>
  <p:slideViewPr>
    <p:cSldViewPr>
      <p:cViewPr varScale="1">
        <p:scale>
          <a:sx n="64" d="100"/>
          <a:sy n="64" d="100"/>
        </p:scale>
        <p:origin x="-131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ltLang="en-US"/>
          </a:p>
        </p:txBody>
      </p:sp>
      <p:sp>
        <p:nvSpPr>
          <p:cNvPr id="17" name="Footer Placeholder 16"/>
          <p:cNvSpPr>
            <a:spLocks noGrp="1"/>
          </p:cNvSpPr>
          <p:nvPr>
            <p:ph type="ftr" sz="quarter" idx="11"/>
          </p:nvPr>
        </p:nvSpPr>
        <p:spPr/>
        <p:txBody>
          <a:bodyPr/>
          <a:lstStyle/>
          <a:p>
            <a:pPr>
              <a:defRPr/>
            </a:pPr>
            <a:endParaRPr lang="en-US" altLang="en-US"/>
          </a:p>
        </p:txBody>
      </p:sp>
      <p:sp>
        <p:nvSpPr>
          <p:cNvPr id="29" name="Slide Number Placeholder 28"/>
          <p:cNvSpPr>
            <a:spLocks noGrp="1"/>
          </p:cNvSpPr>
          <p:nvPr>
            <p:ph type="sldNum" sz="quarter" idx="12"/>
          </p:nvPr>
        </p:nvSpPr>
        <p:spPr/>
        <p:txBody>
          <a:bodyPr/>
          <a:lstStyle/>
          <a:p>
            <a:pPr>
              <a:defRPr/>
            </a:pPr>
            <a:fld id="{23E0211E-87EF-46B9-8792-FAB85C50A5BE}" type="slidenum">
              <a:rPr lang="en-US" altLang="en-US" smtClean="0"/>
              <a:pPr>
                <a:defRPr/>
              </a:pPr>
              <a:t>‹#›</a:t>
            </a:fld>
            <a:endParaRPr lang="en-US" alt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C942C8F-9ABB-4DC1-8CBB-EA1C0E1281BA}"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053B2B-B706-4A6E-9943-D7EA4AEA92BD}"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DC50C78-159E-4A0D-8523-E7899B7FC7C3}"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B0A6A17D-6756-49AA-B668-C32DC79AA162}"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53DB954-E90A-480F-90CF-F73D508A8EAC}"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B2A302-04F0-4E32-8F8E-6A4A9D5D2189}"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C68AF0B-7CFD-4A8C-8A58-D2CE7F1BEF13}"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82E4138-B462-4F60-ADDC-0A90574C5C1A}"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9EFB9D1-C94F-4CC6-943D-D326C0A04A6E}"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0F82C5C-4211-4006-914D-DF584C0A9C82}" type="slidenum">
              <a:rPr lang="en-US" altLang="en-US" smtClean="0"/>
              <a:pPr>
                <a:defRPr/>
              </a:pPr>
              <a:t>‹#›</a:t>
            </a:fld>
            <a:endParaRPr lang="en-US" altLang="en-US"/>
          </a:p>
        </p:txBody>
      </p:sp>
    </p:spTree>
  </p:cSld>
  <p:clrMapOvr>
    <a:masterClrMapping/>
  </p:clrMapOvr>
  <p:transition spd="med">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lt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2E552DF-2863-4C88-B5A8-4603857F34B7}" type="slidenum">
              <a:rPr lang="en-US" altLang="en-US" smtClean="0"/>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zoom/>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33400" y="914400"/>
            <a:ext cx="7924800" cy="5181600"/>
          </a:xfrm>
        </p:spPr>
        <p:txBody>
          <a:bodyPr/>
          <a:lstStyle/>
          <a:p>
            <a:r>
              <a:rPr lang="en-US" altLang="en-US" sz="8000" smtClean="0">
                <a:solidFill>
                  <a:schemeClr val="bg1"/>
                </a:solidFill>
              </a:rPr>
              <a:t>Development </a:t>
            </a:r>
          </a:p>
          <a:p>
            <a:r>
              <a:rPr lang="en-US" altLang="en-US" sz="8000" smtClean="0">
                <a:solidFill>
                  <a:schemeClr val="bg1"/>
                </a:solidFill>
              </a:rPr>
              <a:t>of the </a:t>
            </a:r>
          </a:p>
          <a:p>
            <a:r>
              <a:rPr lang="en-US" altLang="en-US" sz="8000" smtClean="0">
                <a:solidFill>
                  <a:schemeClr val="bg1"/>
                </a:solidFill>
              </a:rPr>
              <a:t>Periodic Table</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762000"/>
          </a:xfrm>
        </p:spPr>
        <p:txBody>
          <a:bodyPr>
            <a:normAutofit fontScale="90000"/>
          </a:bodyPr>
          <a:lstStyle/>
          <a:p>
            <a:r>
              <a:rPr lang="en-US" altLang="en-US" sz="6600" dirty="0" smtClean="0">
                <a:solidFill>
                  <a:schemeClr val="bg1"/>
                </a:solidFill>
                <a:latin typeface="Monotype Corsiva" pitchFamily="66" charset="0"/>
              </a:rPr>
              <a:t>Organizing the Squares</a:t>
            </a:r>
          </a:p>
        </p:txBody>
      </p:sp>
      <p:sp>
        <p:nvSpPr>
          <p:cNvPr id="12291" name="Rectangle 3"/>
          <p:cNvSpPr>
            <a:spLocks noGrp="1" noChangeArrowheads="1"/>
          </p:cNvSpPr>
          <p:nvPr>
            <p:ph idx="1"/>
          </p:nvPr>
        </p:nvSpPr>
        <p:spPr/>
        <p:txBody>
          <a:bodyPr/>
          <a:lstStyle/>
          <a:p>
            <a:pPr>
              <a:lnSpc>
                <a:spcPct val="90000"/>
              </a:lnSpc>
            </a:pPr>
            <a:r>
              <a:rPr lang="en-US" altLang="en-US" sz="2800" dirty="0" smtClean="0">
                <a:solidFill>
                  <a:schemeClr val="bg1"/>
                </a:solidFill>
                <a:latin typeface="Comic Sans MS" pitchFamily="66" charset="0"/>
              </a:rPr>
              <a:t>A periodic square  consists of 5 major details</a:t>
            </a:r>
          </a:p>
          <a:p>
            <a:pPr>
              <a:lnSpc>
                <a:spcPct val="90000"/>
              </a:lnSpc>
            </a:pPr>
            <a:r>
              <a:rPr lang="en-US" altLang="en-US" sz="2800" dirty="0" smtClean="0">
                <a:solidFill>
                  <a:schemeClr val="bg1"/>
                </a:solidFill>
                <a:latin typeface="Comic Sans MS" pitchFamily="66" charset="0"/>
              </a:rPr>
              <a:t>The atomic number (top)</a:t>
            </a:r>
          </a:p>
          <a:p>
            <a:pPr>
              <a:lnSpc>
                <a:spcPct val="90000"/>
              </a:lnSpc>
            </a:pPr>
            <a:r>
              <a:rPr lang="en-US" altLang="en-US" sz="2800" dirty="0" smtClean="0">
                <a:solidFill>
                  <a:schemeClr val="bg1"/>
                </a:solidFill>
                <a:latin typeface="Comic Sans MS" pitchFamily="66" charset="0"/>
              </a:rPr>
              <a:t>The element symbol (Letters in the center)</a:t>
            </a:r>
          </a:p>
          <a:p>
            <a:pPr>
              <a:lnSpc>
                <a:spcPct val="90000"/>
              </a:lnSpc>
            </a:pPr>
            <a:r>
              <a:rPr lang="en-US" altLang="en-US" sz="2800" dirty="0" smtClean="0">
                <a:solidFill>
                  <a:schemeClr val="bg1"/>
                </a:solidFill>
                <a:latin typeface="Comic Sans MS" pitchFamily="66" charset="0"/>
              </a:rPr>
              <a:t>The Element name (directly under the symbol)</a:t>
            </a:r>
          </a:p>
          <a:p>
            <a:pPr>
              <a:lnSpc>
                <a:spcPct val="90000"/>
              </a:lnSpc>
            </a:pPr>
            <a:r>
              <a:rPr lang="en-US" altLang="en-US" sz="2800" dirty="0" smtClean="0">
                <a:solidFill>
                  <a:schemeClr val="bg1"/>
                </a:solidFill>
                <a:latin typeface="Comic Sans MS" pitchFamily="66" charset="0"/>
              </a:rPr>
              <a:t>The Atomic Mass (directly under the element name)</a:t>
            </a:r>
          </a:p>
          <a:p>
            <a:pPr>
              <a:lnSpc>
                <a:spcPct val="90000"/>
              </a:lnSpc>
            </a:pPr>
            <a:r>
              <a:rPr lang="en-US" altLang="en-US" sz="2800" dirty="0" smtClean="0">
                <a:solidFill>
                  <a:schemeClr val="bg1"/>
                </a:solidFill>
                <a:latin typeface="Comic Sans MS" pitchFamily="66" charset="0"/>
              </a:rPr>
              <a:t>And lastly the Electron Configuration (bottom center)</a:t>
            </a: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6000" smtClean="0">
                <a:solidFill>
                  <a:schemeClr val="bg1"/>
                </a:solidFill>
                <a:latin typeface="Comic Sans MS" pitchFamily="66" charset="0"/>
              </a:rPr>
              <a:t>A Periodic Square</a:t>
            </a:r>
          </a:p>
        </p:txBody>
      </p:sp>
      <p:pic>
        <p:nvPicPr>
          <p:cNvPr id="133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78349" y="2525891"/>
            <a:ext cx="5587302" cy="2857143"/>
          </a:xfrm>
          <a:noFill/>
        </p:spPr>
      </p:pic>
    </p:spTree>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sz="4800" smtClean="0">
                <a:solidFill>
                  <a:schemeClr val="bg1"/>
                </a:solidFill>
                <a:latin typeface="Comic Sans MS" pitchFamily="66" charset="0"/>
              </a:rPr>
              <a:t>Labeling and Naming Groups</a:t>
            </a:r>
          </a:p>
        </p:txBody>
      </p:sp>
      <p:sp>
        <p:nvSpPr>
          <p:cNvPr id="14339" name="Rectangle 3"/>
          <p:cNvSpPr>
            <a:spLocks noGrp="1" noChangeArrowheads="1"/>
          </p:cNvSpPr>
          <p:nvPr>
            <p:ph idx="1"/>
          </p:nvPr>
        </p:nvSpPr>
        <p:spPr/>
        <p:txBody>
          <a:bodyPr/>
          <a:lstStyle/>
          <a:p>
            <a:r>
              <a:rPr lang="en-US" altLang="en-US" sz="3600" dirty="0" smtClean="0">
                <a:solidFill>
                  <a:schemeClr val="bg1"/>
                </a:solidFill>
                <a:latin typeface="Comic Sans MS" pitchFamily="66" charset="0"/>
              </a:rPr>
              <a:t>Family Names</a:t>
            </a:r>
          </a:p>
          <a:p>
            <a:pPr lvl="1"/>
            <a:r>
              <a:rPr lang="en-US" altLang="en-US" sz="3600" dirty="0" smtClean="0">
                <a:solidFill>
                  <a:schemeClr val="bg1"/>
                </a:solidFill>
                <a:latin typeface="Comic Sans MS" pitchFamily="66" charset="0"/>
              </a:rPr>
              <a:t>Alkali Metals (Group 1A)</a:t>
            </a:r>
          </a:p>
          <a:p>
            <a:pPr lvl="1"/>
            <a:r>
              <a:rPr lang="en-US" altLang="en-US" sz="3600" dirty="0" smtClean="0">
                <a:solidFill>
                  <a:schemeClr val="bg1"/>
                </a:solidFill>
                <a:latin typeface="Comic Sans MS" pitchFamily="66" charset="0"/>
              </a:rPr>
              <a:t>Alkaline Earth Metals (Group 2A)</a:t>
            </a:r>
          </a:p>
          <a:p>
            <a:pPr lvl="1"/>
            <a:r>
              <a:rPr lang="en-US" altLang="en-US" sz="3600" dirty="0" smtClean="0">
                <a:solidFill>
                  <a:schemeClr val="bg1"/>
                </a:solidFill>
                <a:latin typeface="Comic Sans MS" pitchFamily="66" charset="0"/>
              </a:rPr>
              <a:t>Halogens (Group 8A)</a:t>
            </a:r>
          </a:p>
          <a:p>
            <a:pPr lvl="1"/>
            <a:r>
              <a:rPr lang="en-US" altLang="en-US" sz="3600" dirty="0" smtClean="0">
                <a:solidFill>
                  <a:schemeClr val="bg1"/>
                </a:solidFill>
                <a:latin typeface="Comic Sans MS" pitchFamily="66" charset="0"/>
              </a:rPr>
              <a:t>Carbon Group (Group 4A)</a:t>
            </a:r>
          </a:p>
          <a:p>
            <a:pPr lvl="1"/>
            <a:r>
              <a:rPr lang="en-US" altLang="en-US" sz="3600" dirty="0" smtClean="0">
                <a:solidFill>
                  <a:schemeClr val="bg1"/>
                </a:solidFill>
                <a:latin typeface="Comic Sans MS" pitchFamily="66" charset="0"/>
              </a:rPr>
              <a:t>Nobel Gases</a:t>
            </a:r>
          </a:p>
        </p:txBody>
      </p:sp>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en-US" altLang="en-US" sz="8000" smtClean="0">
                <a:solidFill>
                  <a:schemeClr val="bg1"/>
                </a:solidFill>
                <a:latin typeface="Franklin Gothic Medium" pitchFamily="34" charset="0"/>
              </a:rPr>
              <a:t>Metals</a:t>
            </a:r>
          </a:p>
        </p:txBody>
      </p:sp>
      <p:sp>
        <p:nvSpPr>
          <p:cNvPr id="15363" name="Rectangle 3"/>
          <p:cNvSpPr>
            <a:spLocks noGrp="1" noChangeArrowheads="1"/>
          </p:cNvSpPr>
          <p:nvPr>
            <p:ph idx="1"/>
          </p:nvPr>
        </p:nvSpPr>
        <p:spPr/>
        <p:txBody>
          <a:bodyPr/>
          <a:lstStyle/>
          <a:p>
            <a:r>
              <a:rPr lang="en-US" altLang="en-US" sz="3500" dirty="0" smtClean="0">
                <a:solidFill>
                  <a:schemeClr val="bg1"/>
                </a:solidFill>
                <a:latin typeface="Franklin Gothic Medium" pitchFamily="34" charset="0"/>
              </a:rPr>
              <a:t>Are characteristically silver, possess a very light luster and shine. They are good conductors of electricity and heat.</a:t>
            </a:r>
          </a:p>
          <a:p>
            <a:endParaRPr lang="en-US" altLang="en-US" sz="3500" dirty="0" smtClean="0">
              <a:solidFill>
                <a:schemeClr val="bg1"/>
              </a:solidFill>
              <a:latin typeface="Franklin Gothic Medium" pitchFamily="34" charset="0"/>
            </a:endParaRPr>
          </a:p>
          <a:p>
            <a:r>
              <a:rPr lang="en-US" altLang="en-US" sz="3500" dirty="0" smtClean="0">
                <a:solidFill>
                  <a:schemeClr val="bg1"/>
                </a:solidFill>
                <a:latin typeface="Franklin Gothic Medium" pitchFamily="34" charset="0"/>
              </a:rPr>
              <a:t>They are also very malleable and typically solids at room temperature</a:t>
            </a:r>
            <a:r>
              <a:rPr lang="en-US" altLang="en-US" sz="3500" dirty="0" smtClean="0">
                <a:solidFill>
                  <a:schemeClr val="bg1"/>
                </a:solidFill>
                <a:latin typeface="Jester" pitchFamily="2" charset="0"/>
              </a:rPr>
              <a:t>.</a:t>
            </a:r>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algn="l" fontAlgn="auto">
              <a:spcAft>
                <a:spcPts val="0"/>
              </a:spcAft>
              <a:defRPr/>
            </a:pPr>
            <a:r>
              <a:rPr lang="en-US" altLang="en-US" sz="7200" dirty="0" smtClean="0">
                <a:solidFill>
                  <a:schemeClr val="bg1"/>
                </a:solidFill>
                <a:latin typeface="Bazooka" pitchFamily="2" charset="0"/>
              </a:rPr>
              <a:t>Non Metals</a:t>
            </a:r>
          </a:p>
        </p:txBody>
      </p:sp>
      <p:sp>
        <p:nvSpPr>
          <p:cNvPr id="16387" name="Rectangle 3"/>
          <p:cNvSpPr>
            <a:spLocks noGrp="1" noChangeArrowheads="1"/>
          </p:cNvSpPr>
          <p:nvPr>
            <p:ph idx="1"/>
          </p:nvPr>
        </p:nvSpPr>
        <p:spPr/>
        <p:txBody>
          <a:bodyPr/>
          <a:lstStyle/>
          <a:p>
            <a:pPr>
              <a:buFontTx/>
              <a:buNone/>
            </a:pPr>
            <a:endParaRPr lang="en-US" altLang="en-US" dirty="0" smtClean="0"/>
          </a:p>
          <a:p>
            <a:r>
              <a:rPr lang="en-US" altLang="en-US" sz="4400" dirty="0" smtClean="0">
                <a:latin typeface="Arial" panose="020B0604020202020204" pitchFamily="34" charset="0"/>
                <a:cs typeface="Arial" panose="020B0604020202020204" pitchFamily="34" charset="0"/>
              </a:rPr>
              <a:t>These can be solids, liquids or gases.  Very poor conductors of electricity and heat and</a:t>
            </a:r>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pPr algn="l"/>
            <a:r>
              <a:rPr lang="en-US" altLang="en-US" sz="6600" dirty="0" smtClean="0">
                <a:solidFill>
                  <a:schemeClr val="bg1"/>
                </a:solidFill>
                <a:latin typeface="Heather" pitchFamily="2" charset="0"/>
              </a:rPr>
              <a:t>Semi-Metals</a:t>
            </a:r>
          </a:p>
        </p:txBody>
      </p:sp>
      <p:sp>
        <p:nvSpPr>
          <p:cNvPr id="17411" name="Rectangle 3"/>
          <p:cNvSpPr>
            <a:spLocks noGrp="1" noChangeArrowheads="1"/>
          </p:cNvSpPr>
          <p:nvPr>
            <p:ph idx="1"/>
          </p:nvPr>
        </p:nvSpPr>
        <p:spPr>
          <a:xfrm>
            <a:off x="228600" y="1524000"/>
            <a:ext cx="8610600" cy="4724400"/>
          </a:xfrm>
        </p:spPr>
        <p:txBody>
          <a:bodyPr>
            <a:normAutofit/>
          </a:bodyPr>
          <a:lstStyle/>
          <a:p>
            <a:r>
              <a:rPr lang="en-US" altLang="en-US" sz="3200" dirty="0" smtClean="0">
                <a:solidFill>
                  <a:schemeClr val="bg1"/>
                </a:solidFill>
                <a:latin typeface="Arial" panose="020B0604020202020204" pitchFamily="34" charset="0"/>
                <a:cs typeface="Arial" panose="020B0604020202020204" pitchFamily="34" charset="0"/>
              </a:rPr>
              <a:t>Often referred to as metalloids.</a:t>
            </a:r>
          </a:p>
          <a:p>
            <a:pPr lvl="1"/>
            <a:r>
              <a:rPr lang="en-US" altLang="en-US" sz="3200" dirty="0" smtClean="0">
                <a:solidFill>
                  <a:schemeClr val="bg1"/>
                </a:solidFill>
                <a:latin typeface="Arial" panose="020B0604020202020204" pitchFamily="34" charset="0"/>
                <a:cs typeface="Arial" panose="020B0604020202020204" pitchFamily="34" charset="0"/>
              </a:rPr>
              <a:t> All of them are located touching the metalloid line which is toward the center-right of the chart.  </a:t>
            </a:r>
          </a:p>
          <a:p>
            <a:pPr lvl="1"/>
            <a:r>
              <a:rPr lang="en-US" altLang="en-US" sz="3200" dirty="0" smtClean="0">
                <a:solidFill>
                  <a:schemeClr val="bg1"/>
                </a:solidFill>
                <a:latin typeface="Arial" panose="020B0604020202020204" pitchFamily="34" charset="0"/>
                <a:cs typeface="Arial" panose="020B0604020202020204" pitchFamily="34" charset="0"/>
              </a:rPr>
              <a:t>There are 7 of them.</a:t>
            </a:r>
          </a:p>
          <a:p>
            <a:pPr lvl="1"/>
            <a:r>
              <a:rPr lang="en-US" altLang="en-US" sz="3200" dirty="0" smtClean="0">
                <a:solidFill>
                  <a:schemeClr val="bg1"/>
                </a:solidFill>
                <a:latin typeface="Arial" panose="020B0604020202020204" pitchFamily="34" charset="0"/>
                <a:cs typeface="Arial" panose="020B0604020202020204" pitchFamily="34" charset="0"/>
              </a:rPr>
              <a:t> They have properties in between metals and non-metals.</a:t>
            </a:r>
          </a:p>
          <a:p>
            <a:pPr lvl="1">
              <a:buFontTx/>
              <a:buNone/>
            </a:pPr>
            <a:endParaRPr lang="en-US" altLang="en-US" sz="3600" dirty="0" smtClean="0">
              <a:solidFill>
                <a:schemeClr val="bg1"/>
              </a:solidFill>
              <a:latin typeface="Heather" pitchFamily="2" charset="0"/>
            </a:endParaRP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74638"/>
            <a:ext cx="8458200" cy="1143000"/>
          </a:xfrm>
        </p:spPr>
        <p:txBody>
          <a:bodyPr/>
          <a:lstStyle/>
          <a:p>
            <a:r>
              <a:rPr lang="en-US" altLang="en-US" sz="3200" dirty="0" smtClean="0">
                <a:latin typeface="Arial" panose="020B0604020202020204" pitchFamily="34" charset="0"/>
                <a:cs typeface="Arial" panose="020B0604020202020204" pitchFamily="34" charset="0"/>
              </a:rPr>
              <a:t>Electron Configurations and </a:t>
            </a:r>
            <a:br>
              <a:rPr lang="en-US" altLang="en-US" sz="3200" dirty="0" smtClean="0">
                <a:latin typeface="Arial" panose="020B0604020202020204" pitchFamily="34" charset="0"/>
                <a:cs typeface="Arial" panose="020B0604020202020204" pitchFamily="34" charset="0"/>
              </a:rPr>
            </a:br>
            <a:r>
              <a:rPr lang="en-US" altLang="en-US" sz="3200" dirty="0" smtClean="0">
                <a:latin typeface="Arial" panose="020B0604020202020204" pitchFamily="34" charset="0"/>
                <a:cs typeface="Arial" panose="020B0604020202020204" pitchFamily="34" charset="0"/>
              </a:rPr>
              <a:t>the Periodic Table</a:t>
            </a:r>
          </a:p>
        </p:txBody>
      </p:sp>
      <p:sp>
        <p:nvSpPr>
          <p:cNvPr id="18435" name="Rectangle 3"/>
          <p:cNvSpPr>
            <a:spLocks noGrp="1" noChangeArrowheads="1"/>
          </p:cNvSpPr>
          <p:nvPr>
            <p:ph sz="half" idx="1"/>
          </p:nvPr>
        </p:nvSpPr>
        <p:spPr/>
        <p:txBody>
          <a:bodyPr>
            <a:normAutofit lnSpcReduction="10000"/>
          </a:bodyPr>
          <a:lstStyle/>
          <a:p>
            <a:endParaRPr lang="en-US" altLang="en-US" dirty="0" smtClean="0">
              <a:latin typeface="Arial" panose="020B0604020202020204" pitchFamily="34" charset="0"/>
              <a:cs typeface="Arial" panose="020B0604020202020204" pitchFamily="34" charset="0"/>
            </a:endParaRPr>
          </a:p>
          <a:p>
            <a:r>
              <a:rPr lang="en-US" altLang="en-US" sz="3600" dirty="0" smtClean="0">
                <a:latin typeface="Arial" panose="020B0604020202020204" pitchFamily="34" charset="0"/>
                <a:cs typeface="Arial" panose="020B0604020202020204" pitchFamily="34" charset="0"/>
              </a:rPr>
              <a:t>Valence electrons are responsible the atoms chemical and reactive behavior.</a:t>
            </a:r>
          </a:p>
        </p:txBody>
      </p:sp>
      <p:sp>
        <p:nvSpPr>
          <p:cNvPr id="18436" name="Rectangle 4"/>
          <p:cNvSpPr>
            <a:spLocks noGrp="1" noChangeArrowheads="1"/>
          </p:cNvSpPr>
          <p:nvPr>
            <p:ph sz="half" idx="2"/>
          </p:nvPr>
        </p:nvSpPr>
        <p:spPr/>
        <p:txBody>
          <a:bodyPr>
            <a:normAutofit lnSpcReduction="10000"/>
          </a:bodyPr>
          <a:lstStyle/>
          <a:p>
            <a:endParaRPr lang="en-US" altLang="en-US" dirty="0" smtClean="0"/>
          </a:p>
          <a:p>
            <a:r>
              <a:rPr lang="en-US" altLang="en-US" sz="3600" dirty="0" smtClean="0">
                <a:latin typeface="Arial" panose="020B0604020202020204" pitchFamily="34" charset="0"/>
                <a:cs typeface="Arial" panose="020B0604020202020204" pitchFamily="34" charset="0"/>
              </a:rPr>
              <a:t>Elements in a group have similar amounts of valence electrons as well as similar electron configurations.</a:t>
            </a: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algn="l"/>
            <a:r>
              <a:rPr lang="en-US" altLang="en-US" sz="4000" dirty="0" smtClean="0">
                <a:solidFill>
                  <a:schemeClr val="bg1"/>
                </a:solidFill>
                <a:effectLst/>
                <a:latin typeface="Arial" panose="020B0604020202020204" pitchFamily="34" charset="0"/>
                <a:cs typeface="Arial" panose="020B0604020202020204" pitchFamily="34" charset="0"/>
              </a:rPr>
              <a:t>Electron Configuration Model</a:t>
            </a:r>
          </a:p>
        </p:txBody>
      </p:sp>
      <p:pic>
        <p:nvPicPr>
          <p:cNvPr id="19460" name="Picture 7" descr="elecf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12" y="2514600"/>
            <a:ext cx="77724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371600"/>
            <a:ext cx="7162800" cy="461665"/>
          </a:xfrm>
          <a:prstGeom prst="rect">
            <a:avLst/>
          </a:prstGeom>
          <a:noFill/>
        </p:spPr>
        <p:txBody>
          <a:bodyPr wrap="square" rtlCol="0">
            <a:spAutoFit/>
          </a:bodyPr>
          <a:lstStyle/>
          <a:p>
            <a:r>
              <a:rPr lang="en-US" dirty="0" smtClean="0"/>
              <a:t>This is our guide – called the Diagonal Rule.</a:t>
            </a:r>
            <a:endParaRPr lang="en-US" dirty="0"/>
          </a:p>
        </p:txBody>
      </p:sp>
    </p:spTree>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altLang="en-US" sz="4800" dirty="0" smtClean="0">
                <a:solidFill>
                  <a:schemeClr val="bg1"/>
                </a:solidFill>
                <a:effectLst/>
                <a:latin typeface="Arial" panose="020B0604020202020204" pitchFamily="34" charset="0"/>
                <a:cs typeface="Arial" panose="020B0604020202020204" pitchFamily="34" charset="0"/>
              </a:rPr>
              <a:t>The s, p, d, and f Blocks</a:t>
            </a:r>
          </a:p>
        </p:txBody>
      </p:sp>
      <p:pic>
        <p:nvPicPr>
          <p:cNvPr id="20484" name="Picture 5" descr="pt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73263"/>
            <a:ext cx="77724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en-US" sz="5400" dirty="0" smtClean="0">
                <a:solidFill>
                  <a:schemeClr val="bg1"/>
                </a:solidFill>
                <a:effectLst/>
                <a:latin typeface="Bazooka" pitchFamily="2" charset="0"/>
              </a:rPr>
              <a:t>The s - sub block</a:t>
            </a:r>
          </a:p>
        </p:txBody>
      </p:sp>
      <p:sp>
        <p:nvSpPr>
          <p:cNvPr id="21507" name="Rectangle 3"/>
          <p:cNvSpPr>
            <a:spLocks noGrp="1" noChangeArrowheads="1"/>
          </p:cNvSpPr>
          <p:nvPr>
            <p:ph idx="1"/>
          </p:nvPr>
        </p:nvSpPr>
        <p:spPr/>
        <p:txBody>
          <a:bodyPr/>
          <a:lstStyle/>
          <a:p>
            <a:endParaRPr lang="en-US" altLang="en-US" sz="2800" dirty="0" smtClean="0"/>
          </a:p>
          <a:p>
            <a:r>
              <a:rPr lang="en-US" altLang="en-US" sz="3200" dirty="0" smtClean="0">
                <a:latin typeface="Arial" panose="020B0604020202020204" pitchFamily="34" charset="0"/>
                <a:cs typeface="Arial" panose="020B0604020202020204" pitchFamily="34" charset="0"/>
              </a:rPr>
              <a:t>The s-block consist of groups 1A and 2A (the Alkali and Alkaline Earth metals)</a:t>
            </a:r>
          </a:p>
          <a:p>
            <a:endParaRPr lang="en-US" altLang="en-US" sz="3200" dirty="0" smtClean="0">
              <a:latin typeface="Arial" panose="020B0604020202020204" pitchFamily="34" charset="0"/>
              <a:cs typeface="Arial" panose="020B0604020202020204" pitchFamily="34" charset="0"/>
            </a:endParaRPr>
          </a:p>
          <a:p>
            <a:r>
              <a:rPr lang="en-US" altLang="en-US" sz="3200" dirty="0" smtClean="0">
                <a:latin typeface="Arial" panose="020B0604020202020204" pitchFamily="34" charset="0"/>
                <a:cs typeface="Arial" panose="020B0604020202020204" pitchFamily="34" charset="0"/>
              </a:rPr>
              <a:t>S-block elements have valence electrons in the s orbitals only which can only hold two electrons.</a:t>
            </a:r>
          </a:p>
          <a:p>
            <a:endParaRPr lang="en-US" altLang="en-US" sz="3000" dirty="0" smtClean="0">
              <a:latin typeface="Bazooka" pitchFamily="2" charset="0"/>
            </a:endParaRPr>
          </a:p>
        </p:txBody>
      </p:sp>
    </p:spTree>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bg1"/>
                </a:solidFill>
                <a:latin typeface="Verdana" pitchFamily="34" charset="0"/>
              </a:rPr>
              <a:t>Forerunners of the Periodic Table</a:t>
            </a:r>
          </a:p>
        </p:txBody>
      </p:sp>
      <p:sp>
        <p:nvSpPr>
          <p:cNvPr id="4099" name="Rectangle 3"/>
          <p:cNvSpPr>
            <a:spLocks noGrp="1" noChangeArrowheads="1"/>
          </p:cNvSpPr>
          <p:nvPr>
            <p:ph idx="1"/>
          </p:nvPr>
        </p:nvSpPr>
        <p:spPr/>
        <p:txBody>
          <a:bodyPr/>
          <a:lstStyle/>
          <a:p>
            <a:pPr>
              <a:lnSpc>
                <a:spcPct val="90000"/>
              </a:lnSpc>
            </a:pPr>
            <a:endParaRPr lang="en-US" altLang="en-US" smtClean="0"/>
          </a:p>
          <a:p>
            <a:pPr>
              <a:lnSpc>
                <a:spcPct val="90000"/>
              </a:lnSpc>
            </a:pPr>
            <a:r>
              <a:rPr lang="en-US" altLang="en-US" smtClean="0">
                <a:solidFill>
                  <a:schemeClr val="bg1"/>
                </a:solidFill>
                <a:latin typeface="Verdana" pitchFamily="34" charset="0"/>
              </a:rPr>
              <a:t>1700’s: 30 elements were known including Cu ,Ag, Au, H, O, N, and C.</a:t>
            </a:r>
          </a:p>
          <a:p>
            <a:pPr>
              <a:lnSpc>
                <a:spcPct val="90000"/>
              </a:lnSpc>
            </a:pPr>
            <a:endParaRPr lang="en-US" altLang="en-US" smtClean="0">
              <a:solidFill>
                <a:schemeClr val="bg1"/>
              </a:solidFill>
              <a:latin typeface="Verdana" pitchFamily="34" charset="0"/>
            </a:endParaRPr>
          </a:p>
          <a:p>
            <a:pPr>
              <a:lnSpc>
                <a:spcPct val="90000"/>
              </a:lnSpc>
            </a:pPr>
            <a:r>
              <a:rPr lang="en-US" altLang="en-US" smtClean="0">
                <a:solidFill>
                  <a:schemeClr val="bg1"/>
                </a:solidFill>
                <a:latin typeface="Verdana" pitchFamily="34" charset="0"/>
              </a:rPr>
              <a:t>1800’s: more elements were beginning to be found by the spectroscopy technique.</a:t>
            </a:r>
          </a:p>
        </p:txBody>
      </p:sp>
    </p:spTree>
  </p:cSld>
  <p:clrMapOvr>
    <a:masterClrMapping/>
  </p:clrMapOvr>
  <p:transition spd="med">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altLang="en-US" sz="5400" dirty="0" smtClean="0">
                <a:solidFill>
                  <a:schemeClr val="bg1"/>
                </a:solidFill>
                <a:effectLst/>
                <a:latin typeface="Cuckoo" pitchFamily="2" charset="0"/>
              </a:rPr>
              <a:t>The p – sub block</a:t>
            </a:r>
          </a:p>
        </p:txBody>
      </p:sp>
      <p:sp>
        <p:nvSpPr>
          <p:cNvPr id="22531" name="Rectangle 4"/>
          <p:cNvSpPr>
            <a:spLocks noGrp="1" noChangeArrowheads="1"/>
          </p:cNvSpPr>
          <p:nvPr>
            <p:ph idx="1"/>
          </p:nvPr>
        </p:nvSpPr>
        <p:spPr/>
        <p:txBody>
          <a:bodyPr/>
          <a:lstStyle/>
          <a:p>
            <a:r>
              <a:rPr lang="en-US" altLang="en-US" sz="4400" dirty="0" smtClean="0">
                <a:solidFill>
                  <a:schemeClr val="bg1"/>
                </a:solidFill>
                <a:latin typeface="Arial" panose="020B0604020202020204" pitchFamily="34" charset="0"/>
                <a:cs typeface="Arial" panose="020B0604020202020204" pitchFamily="34" charset="0"/>
              </a:rPr>
              <a:t>The p-block consists of groups 3A through 8A.</a:t>
            </a:r>
          </a:p>
          <a:p>
            <a:endParaRPr lang="en-US" altLang="en-US" sz="4400" dirty="0" smtClean="0">
              <a:solidFill>
                <a:schemeClr val="bg1"/>
              </a:solidFill>
              <a:latin typeface="Arial" panose="020B0604020202020204" pitchFamily="34" charset="0"/>
              <a:cs typeface="Arial" panose="020B0604020202020204" pitchFamily="34" charset="0"/>
            </a:endParaRPr>
          </a:p>
          <a:p>
            <a:r>
              <a:rPr lang="en-US" altLang="en-US" sz="4400" dirty="0" smtClean="0">
                <a:solidFill>
                  <a:schemeClr val="bg1"/>
                </a:solidFill>
                <a:latin typeface="Arial" panose="020B0604020202020204" pitchFamily="34" charset="0"/>
                <a:cs typeface="Arial" panose="020B0604020202020204" pitchFamily="34" charset="0"/>
              </a:rPr>
              <a:t>The can all hold up to 6 electrons in 3 orbitals.</a:t>
            </a:r>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762000"/>
            <a:ext cx="8229600" cy="1630362"/>
          </a:xfrm>
        </p:spPr>
        <p:txBody>
          <a:bodyPr>
            <a:normAutofit fontScale="90000"/>
          </a:bodyPr>
          <a:lstStyle/>
          <a:p>
            <a:pPr algn="l"/>
            <a:r>
              <a:rPr lang="en-US" altLang="en-US" sz="4800" dirty="0" smtClean="0">
                <a:solidFill>
                  <a:srgbClr val="FF0000"/>
                </a:solidFill>
                <a:effectLst/>
                <a:latin typeface="Heather" pitchFamily="2" charset="0"/>
              </a:rPr>
              <a:t>The s - Block Elements are in Red			</a:t>
            </a:r>
            <a:r>
              <a:rPr lang="en-US" altLang="en-US" sz="4800" dirty="0" smtClean="0">
                <a:solidFill>
                  <a:schemeClr val="bg1"/>
                </a:solidFill>
                <a:effectLst/>
                <a:latin typeface="Heather" pitchFamily="2" charset="0"/>
              </a:rPr>
              <a:t>while</a:t>
            </a:r>
            <a:r>
              <a:rPr lang="en-US" altLang="en-US" sz="4800" dirty="0" smtClean="0">
                <a:solidFill>
                  <a:srgbClr val="FF0000"/>
                </a:solidFill>
                <a:effectLst/>
                <a:latin typeface="Heather" pitchFamily="2" charset="0"/>
              </a:rPr>
              <a:t/>
            </a:r>
            <a:br>
              <a:rPr lang="en-US" altLang="en-US" sz="4800" dirty="0" smtClean="0">
                <a:solidFill>
                  <a:srgbClr val="FF0000"/>
                </a:solidFill>
                <a:effectLst/>
                <a:latin typeface="Heather" pitchFamily="2" charset="0"/>
              </a:rPr>
            </a:br>
            <a:r>
              <a:rPr lang="en-US" altLang="en-US" sz="4800" dirty="0">
                <a:solidFill>
                  <a:srgbClr val="00B050"/>
                </a:solidFill>
                <a:effectLst/>
                <a:latin typeface="Heather" pitchFamily="2" charset="0"/>
              </a:rPr>
              <a:t>The p - Block Elements </a:t>
            </a:r>
            <a:r>
              <a:rPr lang="en-US" altLang="en-US" sz="4800" dirty="0" smtClean="0">
                <a:solidFill>
                  <a:srgbClr val="00B050"/>
                </a:solidFill>
                <a:effectLst/>
                <a:latin typeface="Heather" pitchFamily="2" charset="0"/>
              </a:rPr>
              <a:t>are </a:t>
            </a:r>
            <a:r>
              <a:rPr lang="en-US" altLang="en-US" sz="4800" dirty="0">
                <a:solidFill>
                  <a:srgbClr val="00B050"/>
                </a:solidFill>
                <a:effectLst/>
                <a:latin typeface="Heather" pitchFamily="2" charset="0"/>
              </a:rPr>
              <a:t>in Green</a:t>
            </a:r>
            <a:r>
              <a:rPr lang="en-US" altLang="en-US" sz="4800" dirty="0" smtClean="0">
                <a:solidFill>
                  <a:srgbClr val="FF0000"/>
                </a:solidFill>
                <a:effectLst/>
                <a:latin typeface="Heather" pitchFamily="2" charset="0"/>
              </a:rPr>
              <a:t/>
            </a:r>
            <a:br>
              <a:rPr lang="en-US" altLang="en-US" sz="4800" dirty="0" smtClean="0">
                <a:solidFill>
                  <a:srgbClr val="FF0000"/>
                </a:solidFill>
                <a:effectLst/>
                <a:latin typeface="Heather" pitchFamily="2" charset="0"/>
              </a:rPr>
            </a:br>
            <a:endParaRPr lang="en-US" altLang="en-US" sz="4800" dirty="0" smtClean="0">
              <a:solidFill>
                <a:srgbClr val="FF0000"/>
              </a:solidFill>
              <a:effectLst/>
              <a:latin typeface="Heather" pitchFamily="2" charset="0"/>
            </a:endParaRPr>
          </a:p>
        </p:txBody>
      </p:sp>
      <p:pic>
        <p:nvPicPr>
          <p:cNvPr id="23555" name="Picture 8" descr="pt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61999" y="2667000"/>
            <a:ext cx="7064393" cy="2971800"/>
          </a:xfrm>
          <a:noFill/>
        </p:spPr>
      </p:pic>
    </p:spTree>
  </p:cSld>
  <p:clrMapOvr>
    <a:masterClrMapping/>
  </p:clrMapOvr>
  <p:transition spd="med">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382000" cy="1143000"/>
          </a:xfrm>
        </p:spPr>
        <p:txBody>
          <a:bodyPr/>
          <a:lstStyle/>
          <a:p>
            <a:pPr algn="l"/>
            <a:r>
              <a:rPr lang="en-US" altLang="en-US" sz="6000" dirty="0" smtClean="0">
                <a:solidFill>
                  <a:schemeClr val="bg1"/>
                </a:solidFill>
                <a:effectLst/>
                <a:latin typeface="Bazooka" pitchFamily="2" charset="0"/>
              </a:rPr>
              <a:t>The d – sub block</a:t>
            </a:r>
          </a:p>
        </p:txBody>
      </p:sp>
      <p:sp>
        <p:nvSpPr>
          <p:cNvPr id="24579" name="Rectangle 3"/>
          <p:cNvSpPr>
            <a:spLocks noGrp="1" noChangeArrowheads="1"/>
          </p:cNvSpPr>
          <p:nvPr>
            <p:ph idx="1"/>
          </p:nvPr>
        </p:nvSpPr>
        <p:spPr/>
        <p:txBody>
          <a:bodyPr/>
          <a:lstStyle/>
          <a:p>
            <a:r>
              <a:rPr lang="en-US" altLang="en-US" sz="3800" dirty="0" smtClean="0">
                <a:solidFill>
                  <a:schemeClr val="bg1"/>
                </a:solidFill>
                <a:latin typeface="Arial" panose="020B0604020202020204" pitchFamily="34" charset="0"/>
                <a:cs typeface="Arial" panose="020B0604020202020204" pitchFamily="34" charset="0"/>
              </a:rPr>
              <a:t>The d-block consists of all the transition elements.</a:t>
            </a:r>
          </a:p>
          <a:p>
            <a:endParaRPr lang="en-US" altLang="en-US" sz="3800" dirty="0" smtClean="0">
              <a:solidFill>
                <a:schemeClr val="bg1"/>
              </a:solidFill>
              <a:latin typeface="Arial" panose="020B0604020202020204" pitchFamily="34" charset="0"/>
              <a:cs typeface="Arial" panose="020B0604020202020204" pitchFamily="34" charset="0"/>
            </a:endParaRPr>
          </a:p>
          <a:p>
            <a:r>
              <a:rPr lang="en-US" altLang="en-US" sz="3800" dirty="0" smtClean="0">
                <a:solidFill>
                  <a:schemeClr val="bg1"/>
                </a:solidFill>
                <a:latin typeface="Arial" panose="020B0604020202020204" pitchFamily="34" charset="0"/>
                <a:cs typeface="Arial" panose="020B0604020202020204" pitchFamily="34" charset="0"/>
              </a:rPr>
              <a:t>All transition elements can hold up to ten valence electrons on their outer shell.</a:t>
            </a:r>
          </a:p>
        </p:txBody>
      </p:sp>
    </p:spTree>
  </p:cSld>
  <p:clrMapOvr>
    <a:masterClrMapping/>
  </p:clrMapOvr>
  <p:transition spd="med">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algn="l"/>
            <a:r>
              <a:rPr lang="en-US" altLang="en-US" sz="5400" dirty="0" smtClean="0">
                <a:solidFill>
                  <a:schemeClr val="bg1"/>
                </a:solidFill>
                <a:effectLst/>
                <a:latin typeface="Bazooka" pitchFamily="2" charset="0"/>
              </a:rPr>
              <a:t>The d - block Elements</a:t>
            </a:r>
          </a:p>
        </p:txBody>
      </p:sp>
      <p:pic>
        <p:nvPicPr>
          <p:cNvPr id="25604" name="Picture 15" descr="p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13" y="2514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599" y="1371600"/>
            <a:ext cx="7485413" cy="830997"/>
          </a:xfrm>
          <a:prstGeom prst="rect">
            <a:avLst/>
          </a:prstGeom>
          <a:noFill/>
        </p:spPr>
        <p:txBody>
          <a:bodyPr wrap="square" rtlCol="0">
            <a:spAutoFit/>
          </a:bodyPr>
          <a:lstStyle/>
          <a:p>
            <a:r>
              <a:rPr lang="en-US" dirty="0" smtClean="0"/>
              <a:t>Showing their location on the chart.  Note that only the top row is being shown here.</a:t>
            </a:r>
            <a:endParaRPr lang="en-US" dirty="0"/>
          </a:p>
        </p:txBody>
      </p:sp>
    </p:spTree>
  </p:cSld>
  <p:clrMapOvr>
    <a:masterClrMapping/>
  </p:clrMapOvr>
  <p:transition spd="med">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altLang="en-US" sz="6600" dirty="0" smtClean="0">
                <a:solidFill>
                  <a:schemeClr val="bg1"/>
                </a:solidFill>
                <a:effectLst/>
                <a:latin typeface="Cuckoo" pitchFamily="2" charset="0"/>
              </a:rPr>
              <a:t>The f – sub block</a:t>
            </a:r>
          </a:p>
        </p:txBody>
      </p:sp>
      <p:sp>
        <p:nvSpPr>
          <p:cNvPr id="26627" name="Rectangle 4"/>
          <p:cNvSpPr>
            <a:spLocks noGrp="1" noChangeArrowheads="1"/>
          </p:cNvSpPr>
          <p:nvPr>
            <p:ph idx="1"/>
          </p:nvPr>
        </p:nvSpPr>
        <p:spPr/>
        <p:txBody>
          <a:bodyPr/>
          <a:lstStyle/>
          <a:p>
            <a:r>
              <a:rPr lang="en-US" altLang="en-US" sz="4000" dirty="0" smtClean="0">
                <a:solidFill>
                  <a:schemeClr val="bg1"/>
                </a:solidFill>
                <a:latin typeface="Arial" panose="020B0604020202020204" pitchFamily="34" charset="0"/>
                <a:cs typeface="Arial" panose="020B0604020202020204" pitchFamily="34" charset="0"/>
              </a:rPr>
              <a:t>The f-block consists of all the inner transition elements.</a:t>
            </a:r>
          </a:p>
          <a:p>
            <a:endParaRPr lang="en-US" altLang="en-US" sz="4000" dirty="0" smtClean="0">
              <a:solidFill>
                <a:schemeClr val="bg1"/>
              </a:solidFill>
              <a:latin typeface="Arial" panose="020B0604020202020204" pitchFamily="34" charset="0"/>
              <a:cs typeface="Arial" panose="020B0604020202020204" pitchFamily="34" charset="0"/>
            </a:endParaRPr>
          </a:p>
          <a:p>
            <a:r>
              <a:rPr lang="en-US" altLang="en-US" sz="4000" dirty="0" smtClean="0">
                <a:solidFill>
                  <a:schemeClr val="bg1"/>
                </a:solidFill>
                <a:latin typeface="Arial" panose="020B0604020202020204" pitchFamily="34" charset="0"/>
                <a:cs typeface="Arial" panose="020B0604020202020204" pitchFamily="34" charset="0"/>
              </a:rPr>
              <a:t>All inner transition elements can hold up to 14 electrons in their outer shell</a:t>
            </a:r>
          </a:p>
        </p:txBody>
      </p:sp>
    </p:spTree>
  </p:cSld>
  <p:clrMapOvr>
    <a:masterClrMapping/>
  </p:clrMapOvr>
  <p:transition spd="med">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274638"/>
            <a:ext cx="8229600" cy="563562"/>
          </a:xfrm>
        </p:spPr>
        <p:txBody>
          <a:bodyPr>
            <a:noAutofit/>
          </a:bodyPr>
          <a:lstStyle/>
          <a:p>
            <a:pPr algn="l"/>
            <a:r>
              <a:rPr lang="en-US" altLang="en-US" sz="4000" b="0" dirty="0" smtClean="0">
                <a:solidFill>
                  <a:schemeClr val="bg1"/>
                </a:solidFill>
                <a:effectLst/>
                <a:latin typeface="Arial" panose="020B0604020202020204" pitchFamily="34" charset="0"/>
                <a:cs typeface="Arial" panose="020B0604020202020204" pitchFamily="34" charset="0"/>
              </a:rPr>
              <a:t>The f - block Elements</a:t>
            </a:r>
          </a:p>
        </p:txBody>
      </p:sp>
      <p:pic>
        <p:nvPicPr>
          <p:cNvPr id="27652" name="Picture 7" descr="p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857071"/>
            <a:ext cx="8686800" cy="830997"/>
          </a:xfrm>
          <a:prstGeom prst="rect">
            <a:avLst/>
          </a:prstGeom>
          <a:noFill/>
        </p:spPr>
        <p:txBody>
          <a:bodyPr wrap="square" rtlCol="0">
            <a:spAutoFit/>
          </a:bodyPr>
          <a:lstStyle/>
          <a:p>
            <a:r>
              <a:rPr lang="en-US" dirty="0" smtClean="0"/>
              <a:t>Notice how this looks different from the chart you are used to.  For a few years, the f-block was inserted in the chart this way.  </a:t>
            </a:r>
            <a:endParaRPr lang="en-US" dirty="0"/>
          </a:p>
        </p:txBody>
      </p:sp>
    </p:spTree>
  </p:cSld>
  <p:clrMapOvr>
    <a:masterClrMapping/>
  </p:clrMapOvr>
  <p:transition spd="med">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457200" y="533400"/>
            <a:ext cx="8077200" cy="5334000"/>
          </a:xfrm>
        </p:spPr>
        <p:txBody>
          <a:bodyPr>
            <a:normAutofit/>
          </a:bodyPr>
          <a:lstStyle/>
          <a:p>
            <a:r>
              <a:rPr lang="en-US" altLang="en-US" sz="4400" dirty="0" smtClean="0">
                <a:solidFill>
                  <a:schemeClr val="bg1"/>
                </a:solidFill>
                <a:latin typeface="Arial" panose="020B0604020202020204" pitchFamily="34" charset="0"/>
                <a:cs typeface="Arial" panose="020B0604020202020204" pitchFamily="34" charset="0"/>
              </a:rPr>
              <a:t>Trends can be determined from the periodic chart.</a:t>
            </a:r>
          </a:p>
          <a:p>
            <a:endParaRPr lang="en-US" altLang="en-US" sz="4400" dirty="0">
              <a:solidFill>
                <a:schemeClr val="bg1"/>
              </a:solidFill>
              <a:latin typeface="Arial" panose="020B0604020202020204" pitchFamily="34" charset="0"/>
              <a:cs typeface="Arial" panose="020B0604020202020204" pitchFamily="34" charset="0"/>
            </a:endParaRPr>
          </a:p>
          <a:p>
            <a:r>
              <a:rPr lang="en-US" altLang="en-US" sz="4400" dirty="0" smtClean="0">
                <a:solidFill>
                  <a:schemeClr val="bg1"/>
                </a:solidFill>
                <a:latin typeface="Arial" panose="020B0604020202020204" pitchFamily="34" charset="0"/>
                <a:cs typeface="Arial" panose="020B0604020202020204" pitchFamily="34" charset="0"/>
              </a:rPr>
              <a:t>The reason for the chart being the shape that it is, is due to arranging elements with similar properties in the same group.</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l"/>
            <a:r>
              <a:rPr lang="en-US" altLang="en-US" sz="5400" b="0" dirty="0" smtClean="0">
                <a:solidFill>
                  <a:schemeClr val="bg1"/>
                </a:solidFill>
                <a:effectLst/>
                <a:latin typeface="Arial" panose="020B0604020202020204" pitchFamily="34" charset="0"/>
                <a:cs typeface="Arial" panose="020B0604020202020204" pitchFamily="34" charset="0"/>
              </a:rPr>
              <a:t>Atomic Radius</a:t>
            </a:r>
          </a:p>
        </p:txBody>
      </p:sp>
      <p:sp>
        <p:nvSpPr>
          <p:cNvPr id="29699" name="Rectangle 3"/>
          <p:cNvSpPr>
            <a:spLocks noGrp="1" noChangeArrowheads="1"/>
          </p:cNvSpPr>
          <p:nvPr>
            <p:ph idx="1"/>
          </p:nvPr>
        </p:nvSpPr>
        <p:spPr/>
        <p:txBody>
          <a:bodyPr/>
          <a:lstStyle/>
          <a:p>
            <a:pPr>
              <a:lnSpc>
                <a:spcPct val="90000"/>
              </a:lnSpc>
            </a:pPr>
            <a:r>
              <a:rPr lang="en-US" altLang="en-US" sz="3000" dirty="0" smtClean="0">
                <a:solidFill>
                  <a:schemeClr val="bg1"/>
                </a:solidFill>
                <a:latin typeface="Arial" panose="020B0604020202020204" pitchFamily="34" charset="0"/>
                <a:cs typeface="Arial" panose="020B0604020202020204" pitchFamily="34" charset="0"/>
              </a:rPr>
              <a:t>Atomic Radius is the distance from the center of the nucleus to the outer most electron.</a:t>
            </a:r>
          </a:p>
          <a:p>
            <a:pPr>
              <a:lnSpc>
                <a:spcPct val="90000"/>
              </a:lnSpc>
            </a:pPr>
            <a:r>
              <a:rPr lang="en-US" altLang="en-US" sz="3000" dirty="0" smtClean="0">
                <a:solidFill>
                  <a:schemeClr val="bg1"/>
                </a:solidFill>
                <a:latin typeface="Arial" panose="020B0604020202020204" pitchFamily="34" charset="0"/>
                <a:cs typeface="Arial" panose="020B0604020202020204" pitchFamily="34" charset="0"/>
              </a:rPr>
              <a:t>The principle quantum number increases as you move down a group.</a:t>
            </a:r>
          </a:p>
          <a:p>
            <a:pPr lvl="1">
              <a:lnSpc>
                <a:spcPct val="90000"/>
              </a:lnSpc>
            </a:pPr>
            <a:r>
              <a:rPr lang="en-US" altLang="en-US" sz="3000" dirty="0" smtClean="0">
                <a:solidFill>
                  <a:schemeClr val="bg1"/>
                </a:solidFill>
                <a:latin typeface="Arial" panose="020B0604020202020204" pitchFamily="34" charset="0"/>
                <a:cs typeface="Arial" panose="020B0604020202020204" pitchFamily="34" charset="0"/>
              </a:rPr>
              <a:t>The larger the quantum number larger the atomic radius.</a:t>
            </a:r>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algn="l"/>
            <a:r>
              <a:rPr lang="en-US" altLang="en-US" sz="6600" b="0" dirty="0" smtClean="0">
                <a:solidFill>
                  <a:schemeClr val="bg1"/>
                </a:solidFill>
                <a:effectLst/>
                <a:latin typeface="Arial" panose="020B0604020202020204" pitchFamily="34" charset="0"/>
                <a:cs typeface="Arial" panose="020B0604020202020204" pitchFamily="34" charset="0"/>
              </a:rPr>
              <a:t>Ionic Size</a:t>
            </a:r>
          </a:p>
        </p:txBody>
      </p:sp>
      <p:sp>
        <p:nvSpPr>
          <p:cNvPr id="30723" name="Rectangle 3"/>
          <p:cNvSpPr>
            <a:spLocks noGrp="1" noChangeArrowheads="1"/>
          </p:cNvSpPr>
          <p:nvPr>
            <p:ph idx="1"/>
          </p:nvPr>
        </p:nvSpPr>
        <p:spPr/>
        <p:txBody>
          <a:bodyPr/>
          <a:lstStyle/>
          <a:p>
            <a:r>
              <a:rPr lang="en-US" altLang="en-US" sz="4000" dirty="0" smtClean="0">
                <a:solidFill>
                  <a:schemeClr val="bg1"/>
                </a:solidFill>
                <a:latin typeface="Arial" panose="020B0604020202020204" pitchFamily="34" charset="0"/>
                <a:cs typeface="Arial" panose="020B0604020202020204" pitchFamily="34" charset="0"/>
              </a:rPr>
              <a:t>When an electron is lost the element becomes a positive ion called a cation.</a:t>
            </a:r>
          </a:p>
          <a:p>
            <a:endParaRPr lang="en-US" altLang="en-US" sz="4000" dirty="0" smtClean="0">
              <a:solidFill>
                <a:schemeClr val="bg1"/>
              </a:solidFill>
              <a:latin typeface="Arial" panose="020B0604020202020204" pitchFamily="34" charset="0"/>
              <a:cs typeface="Arial" panose="020B0604020202020204" pitchFamily="34" charset="0"/>
            </a:endParaRPr>
          </a:p>
          <a:p>
            <a:r>
              <a:rPr lang="en-US" altLang="en-US" sz="4000" dirty="0" smtClean="0">
                <a:solidFill>
                  <a:schemeClr val="bg1"/>
                </a:solidFill>
                <a:latin typeface="Arial" panose="020B0604020202020204" pitchFamily="34" charset="0"/>
                <a:cs typeface="Arial" panose="020B0604020202020204" pitchFamily="34" charset="0"/>
              </a:rPr>
              <a:t>When an element gains an electron it becomes a negative ion called an anion.</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74638"/>
            <a:ext cx="8534400" cy="1143000"/>
          </a:xfrm>
        </p:spPr>
        <p:txBody>
          <a:bodyPr>
            <a:normAutofit/>
          </a:bodyPr>
          <a:lstStyle/>
          <a:p>
            <a:r>
              <a:rPr lang="en-US" altLang="en-US" sz="4800" dirty="0" smtClean="0">
                <a:latin typeface="Arial" panose="020B0604020202020204" pitchFamily="34" charset="0"/>
                <a:cs typeface="Arial" panose="020B0604020202020204" pitchFamily="34" charset="0"/>
              </a:rPr>
              <a:t>More properties of atoms</a:t>
            </a:r>
          </a:p>
        </p:txBody>
      </p:sp>
      <p:sp>
        <p:nvSpPr>
          <p:cNvPr id="31747" name="Rectangle 3"/>
          <p:cNvSpPr>
            <a:spLocks noGrp="1" noChangeArrowheads="1"/>
          </p:cNvSpPr>
          <p:nvPr>
            <p:ph idx="1"/>
          </p:nvPr>
        </p:nvSpPr>
        <p:spPr/>
        <p:txBody>
          <a:bodyPr/>
          <a:lstStyle/>
          <a:p>
            <a:r>
              <a:rPr lang="en-US" altLang="en-US" sz="3700" dirty="0" smtClean="0">
                <a:latin typeface="Arial" panose="020B0604020202020204" pitchFamily="34" charset="0"/>
                <a:cs typeface="Arial" panose="020B0604020202020204" pitchFamily="34" charset="0"/>
              </a:rPr>
              <a:t>Ionization Energy is the amount of energy needed to remove an electron.</a:t>
            </a:r>
          </a:p>
          <a:p>
            <a:endParaRPr lang="en-US" altLang="en-US" sz="3700" dirty="0" smtClean="0">
              <a:latin typeface="Arial" panose="020B0604020202020204" pitchFamily="34" charset="0"/>
              <a:cs typeface="Arial" panose="020B0604020202020204" pitchFamily="34" charset="0"/>
            </a:endParaRPr>
          </a:p>
          <a:p>
            <a:r>
              <a:rPr lang="en-US" altLang="en-US" sz="3700" dirty="0" smtClean="0">
                <a:latin typeface="Arial" panose="020B0604020202020204" pitchFamily="34" charset="0"/>
                <a:cs typeface="Arial" panose="020B0604020202020204" pitchFamily="34" charset="0"/>
              </a:rPr>
              <a:t>Electron Affinity is the energy charge when gaining an extra electron.</a:t>
            </a:r>
          </a:p>
        </p:txBody>
      </p:sp>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bg1"/>
                </a:solidFill>
                <a:latin typeface="Comic Sans MS" pitchFamily="66" charset="0"/>
              </a:rPr>
              <a:t>Forerunners of the Periodic Table</a:t>
            </a:r>
          </a:p>
        </p:txBody>
      </p:sp>
      <p:sp>
        <p:nvSpPr>
          <p:cNvPr id="5123" name="Rectangle 3"/>
          <p:cNvSpPr>
            <a:spLocks noGrp="1" noChangeArrowheads="1"/>
          </p:cNvSpPr>
          <p:nvPr>
            <p:ph sz="half" idx="1"/>
          </p:nvPr>
        </p:nvSpPr>
        <p:spPr/>
        <p:txBody>
          <a:bodyPr/>
          <a:lstStyle/>
          <a:p>
            <a:pPr>
              <a:lnSpc>
                <a:spcPct val="90000"/>
              </a:lnSpc>
            </a:pPr>
            <a:r>
              <a:rPr lang="en-US" altLang="en-US" smtClean="0">
                <a:solidFill>
                  <a:schemeClr val="bg1"/>
                </a:solidFill>
                <a:latin typeface="Comic Sans MS" pitchFamily="66" charset="0"/>
              </a:rPr>
              <a:t>J.W. Doberiner came up with the technique of triads which classified elements with similar characteristics into groups of threes</a:t>
            </a:r>
          </a:p>
        </p:txBody>
      </p:sp>
      <p:sp>
        <p:nvSpPr>
          <p:cNvPr id="5124" name="Rectangle 4"/>
          <p:cNvSpPr>
            <a:spLocks noGrp="1" noChangeArrowheads="1"/>
          </p:cNvSpPr>
          <p:nvPr>
            <p:ph sz="half" idx="2"/>
          </p:nvPr>
        </p:nvSpPr>
        <p:spPr/>
        <p:txBody>
          <a:bodyPr/>
          <a:lstStyle/>
          <a:p>
            <a:pPr>
              <a:lnSpc>
                <a:spcPct val="90000"/>
              </a:lnSpc>
            </a:pPr>
            <a:r>
              <a:rPr lang="en-US" altLang="en-US" smtClean="0">
                <a:solidFill>
                  <a:schemeClr val="bg1"/>
                </a:solidFill>
                <a:latin typeface="Comic Sans MS" pitchFamily="66" charset="0"/>
              </a:rPr>
              <a:t>For example: Lithium, Sodium, Potassium</a:t>
            </a:r>
          </a:p>
          <a:p>
            <a:pPr>
              <a:lnSpc>
                <a:spcPct val="90000"/>
              </a:lnSpc>
            </a:pPr>
            <a:endParaRPr lang="en-US" altLang="en-US" smtClean="0">
              <a:solidFill>
                <a:schemeClr val="bg1"/>
              </a:solidFill>
              <a:latin typeface="Comic Sans MS" pitchFamily="66" charset="0"/>
            </a:endParaRPr>
          </a:p>
          <a:p>
            <a:pPr>
              <a:lnSpc>
                <a:spcPct val="90000"/>
              </a:lnSpc>
            </a:pPr>
            <a:r>
              <a:rPr lang="en-US" altLang="en-US" smtClean="0">
                <a:solidFill>
                  <a:schemeClr val="bg1"/>
                </a:solidFill>
                <a:latin typeface="Comic Sans MS" pitchFamily="66" charset="0"/>
              </a:rPr>
              <a:t>The properties of the middle elements are normally the averages of the other two</a:t>
            </a:r>
          </a:p>
        </p:txBody>
      </p:sp>
    </p:spTree>
  </p:cSld>
  <p:clrMapOvr>
    <a:masterClrMapping/>
  </p:clrMapOvr>
  <p:transition spd="med">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Autofit/>
          </a:bodyPr>
          <a:lstStyle/>
          <a:p>
            <a:pPr algn="l" fontAlgn="auto">
              <a:spcAft>
                <a:spcPts val="0"/>
              </a:spcAft>
              <a:defRPr/>
            </a:pPr>
            <a:r>
              <a:rPr lang="en-US" altLang="en-US" sz="5400" dirty="0" smtClean="0">
                <a:effectLst/>
                <a:latin typeface="Arial" panose="020B0604020202020204" pitchFamily="34" charset="0"/>
                <a:cs typeface="Arial" panose="020B0604020202020204" pitchFamily="34" charset="0"/>
              </a:rPr>
              <a:t>Electronegativity</a:t>
            </a:r>
          </a:p>
        </p:txBody>
      </p:sp>
      <p:sp>
        <p:nvSpPr>
          <p:cNvPr id="32771" name="Rectangle 3"/>
          <p:cNvSpPr>
            <a:spLocks noGrp="1" noChangeArrowheads="1"/>
          </p:cNvSpPr>
          <p:nvPr>
            <p:ph idx="1"/>
          </p:nvPr>
        </p:nvSpPr>
        <p:spPr/>
        <p:txBody>
          <a:bodyPr>
            <a:normAutofit/>
          </a:bodyPr>
          <a:lstStyle/>
          <a:p>
            <a:r>
              <a:rPr lang="en-US" altLang="en-US" sz="4400" dirty="0" smtClean="0">
                <a:latin typeface="Arial" panose="020B0604020202020204" pitchFamily="34" charset="0"/>
                <a:cs typeface="Arial" panose="020B0604020202020204" pitchFamily="34" charset="0"/>
              </a:rPr>
              <a:t>Electronegativity is the ability to attract electrons in a chemical bond.</a:t>
            </a:r>
          </a:p>
          <a:p>
            <a:endParaRPr lang="en-US" altLang="en-US" sz="4400" dirty="0" smtClean="0">
              <a:latin typeface="Arial" panose="020B0604020202020204" pitchFamily="34" charset="0"/>
              <a:cs typeface="Arial" panose="020B0604020202020204" pitchFamily="34" charset="0"/>
            </a:endParaRPr>
          </a:p>
          <a:p>
            <a:r>
              <a:rPr lang="en-US" altLang="en-US" sz="4400" dirty="0" smtClean="0">
                <a:latin typeface="Arial" panose="020B0604020202020204" pitchFamily="34" charset="0"/>
                <a:cs typeface="Arial" panose="020B0604020202020204" pitchFamily="34" charset="0"/>
              </a:rPr>
              <a:t>Fluorine is the most electronegative atom.</a:t>
            </a:r>
          </a:p>
          <a:p>
            <a:endParaRPr lang="en-US" altLang="en-US" sz="4400" dirty="0" smtClean="0">
              <a:latin typeface="Arial" panose="020B0604020202020204" pitchFamily="34" charset="0"/>
              <a:cs typeface="Arial" panose="020B0604020202020204" pitchFamily="34" charset="0"/>
            </a:endParaRPr>
          </a:p>
          <a:p>
            <a:endParaRPr lang="en-US" altLang="en-US" sz="4400" dirty="0" smtClean="0">
              <a:latin typeface="Arial" panose="020B0604020202020204" pitchFamily="34" charset="0"/>
              <a:cs typeface="Arial" panose="020B0604020202020204" pitchFamily="34" charset="0"/>
            </a:endParaRPr>
          </a:p>
        </p:txBody>
      </p:sp>
    </p:spTree>
  </p:cSld>
  <p:clrMapOvr>
    <a:masterClrMapping/>
  </p:clrMapOvr>
  <p:transition spd="med">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altLang="en-US" sz="6000" dirty="0" smtClean="0">
                <a:solidFill>
                  <a:schemeClr val="bg1"/>
                </a:solidFill>
                <a:effectLst/>
                <a:latin typeface="Lucida Sans Unicode" pitchFamily="34" charset="0"/>
              </a:rPr>
              <a:t>Periodic Trends</a:t>
            </a:r>
          </a:p>
        </p:txBody>
      </p:sp>
      <p:sp>
        <p:nvSpPr>
          <p:cNvPr id="33795" name="Rectangle 3"/>
          <p:cNvSpPr>
            <a:spLocks noGrp="1" noChangeArrowheads="1"/>
          </p:cNvSpPr>
          <p:nvPr>
            <p:ph idx="1"/>
          </p:nvPr>
        </p:nvSpPr>
        <p:spPr>
          <a:xfrm>
            <a:off x="457200" y="1371600"/>
            <a:ext cx="8229600" cy="4937760"/>
          </a:xfrm>
        </p:spPr>
        <p:txBody>
          <a:bodyPr>
            <a:normAutofit/>
          </a:bodyPr>
          <a:lstStyle/>
          <a:p>
            <a:r>
              <a:rPr lang="en-US" altLang="en-US" sz="3600" dirty="0" smtClean="0">
                <a:solidFill>
                  <a:schemeClr val="bg1"/>
                </a:solidFill>
                <a:latin typeface="Lucida Sans Unicode" pitchFamily="34" charset="0"/>
              </a:rPr>
              <a:t>Many properties of the elements change in a predictable way as you move through the periodic table.</a:t>
            </a:r>
          </a:p>
          <a:p>
            <a:r>
              <a:rPr lang="en-US" altLang="en-US" sz="3600" dirty="0" smtClean="0">
                <a:solidFill>
                  <a:schemeClr val="bg1"/>
                </a:solidFill>
                <a:latin typeface="Lucida Sans Unicode" pitchFamily="34" charset="0"/>
              </a:rPr>
              <a:t>As you learn the trends, know how the patterns both from top to bottom of the chart and left to right.</a:t>
            </a:r>
          </a:p>
        </p:txBody>
      </p:sp>
    </p:spTree>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subTitle" idx="1"/>
          </p:nvPr>
        </p:nvSpPr>
        <p:spPr>
          <a:xfrm>
            <a:off x="609600" y="990600"/>
            <a:ext cx="7848600" cy="3886200"/>
          </a:xfrm>
        </p:spPr>
        <p:txBody>
          <a:bodyPr rtlCol="0">
            <a:normAutofit/>
          </a:bodyPr>
          <a:lstStyle/>
          <a:p>
            <a:pPr fontAlgn="auto">
              <a:lnSpc>
                <a:spcPct val="90000"/>
              </a:lnSpc>
              <a:spcAft>
                <a:spcPts val="0"/>
              </a:spcAft>
              <a:buFont typeface="Arial" panose="020B0604020202020204" pitchFamily="34" charset="0"/>
              <a:buNone/>
              <a:defRPr/>
            </a:pPr>
            <a:r>
              <a:rPr lang="en-US" altLang="en-US" sz="5000" dirty="0" smtClean="0">
                <a:latin typeface="Arial" panose="020B0604020202020204" pitchFamily="34" charset="0"/>
                <a:cs typeface="Arial" panose="020B0604020202020204" pitchFamily="34" charset="0"/>
              </a:rPr>
              <a:t>Groups of elements have similar properties.</a:t>
            </a:r>
          </a:p>
          <a:p>
            <a:pPr fontAlgn="auto">
              <a:lnSpc>
                <a:spcPct val="90000"/>
              </a:lnSpc>
              <a:spcAft>
                <a:spcPts val="0"/>
              </a:spcAft>
              <a:buFont typeface="Arial" panose="020B0604020202020204" pitchFamily="34" charset="0"/>
              <a:buNone/>
              <a:defRPr/>
            </a:pPr>
            <a:endParaRPr lang="en-US" altLang="en-US" sz="5000" dirty="0" smtClean="0">
              <a:latin typeface="Arial" panose="020B0604020202020204" pitchFamily="34" charset="0"/>
              <a:cs typeface="Arial" panose="020B0604020202020204" pitchFamily="34" charset="0"/>
            </a:endParaRPr>
          </a:p>
          <a:p>
            <a:pPr fontAlgn="auto">
              <a:lnSpc>
                <a:spcPct val="90000"/>
              </a:lnSpc>
              <a:spcAft>
                <a:spcPts val="0"/>
              </a:spcAft>
              <a:buFont typeface="Arial" panose="020B0604020202020204" pitchFamily="34" charset="0"/>
              <a:buNone/>
              <a:defRPr/>
            </a:pPr>
            <a:r>
              <a:rPr lang="en-US" altLang="en-US" sz="5000" dirty="0" smtClean="0">
                <a:latin typeface="Arial" panose="020B0604020202020204" pitchFamily="34" charset="0"/>
                <a:cs typeface="Arial" panose="020B0604020202020204" pitchFamily="34" charset="0"/>
              </a:rPr>
              <a:t>Therefore they can be studied together.</a:t>
            </a:r>
          </a:p>
          <a:p>
            <a:pPr fontAlgn="auto">
              <a:lnSpc>
                <a:spcPct val="90000"/>
              </a:lnSpc>
              <a:spcAft>
                <a:spcPts val="0"/>
              </a:spcAft>
              <a:buFont typeface="Arial" panose="020B0604020202020204" pitchFamily="34" charset="0"/>
              <a:buNone/>
              <a:defRPr/>
            </a:pPr>
            <a:endParaRPr lang="en-US" altLang="en-US" sz="5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altLang="en-US" dirty="0" smtClean="0">
                <a:effectLst/>
              </a:rPr>
              <a:t>Alkali Metals</a:t>
            </a:r>
          </a:p>
        </p:txBody>
      </p:sp>
      <p:sp>
        <p:nvSpPr>
          <p:cNvPr id="37891" name="Rectangle 3"/>
          <p:cNvSpPr>
            <a:spLocks noGrp="1" noChangeArrowheads="1"/>
          </p:cNvSpPr>
          <p:nvPr>
            <p:ph idx="1"/>
          </p:nvPr>
        </p:nvSpPr>
        <p:spPr/>
        <p:txBody>
          <a:bodyPr>
            <a:normAutofit/>
          </a:bodyPr>
          <a:lstStyle/>
          <a:p>
            <a:r>
              <a:rPr lang="en-US" altLang="en-US" sz="3200" dirty="0" smtClean="0">
                <a:latin typeface="Arial" panose="020B0604020202020204" pitchFamily="34" charset="0"/>
                <a:cs typeface="Arial" panose="020B0604020202020204" pitchFamily="34" charset="0"/>
              </a:rPr>
              <a:t>The term Alkali is used in the Arabic language to mean ashes</a:t>
            </a:r>
          </a:p>
          <a:p>
            <a:pPr lvl="1"/>
            <a:r>
              <a:rPr lang="en-US" altLang="en-US" sz="3200" dirty="0" smtClean="0">
                <a:latin typeface="Arial" panose="020B0604020202020204" pitchFamily="34" charset="0"/>
                <a:cs typeface="Arial" panose="020B0604020202020204" pitchFamily="34" charset="0"/>
              </a:rPr>
              <a:t>Most Alkali metals are known to be found in burnt plants.</a:t>
            </a:r>
          </a:p>
          <a:p>
            <a:r>
              <a:rPr lang="en-US" altLang="en-US" sz="3200" dirty="0" smtClean="0">
                <a:latin typeface="Arial" panose="020B0604020202020204" pitchFamily="34" charset="0"/>
                <a:cs typeface="Arial" panose="020B0604020202020204" pitchFamily="34" charset="0"/>
              </a:rPr>
              <a:t>The Alkali Metals are:</a:t>
            </a:r>
          </a:p>
          <a:p>
            <a:pPr lvl="1"/>
            <a:r>
              <a:rPr lang="en-US" altLang="en-US" sz="3200" dirty="0" smtClean="0">
                <a:latin typeface="Arial" panose="020B0604020202020204" pitchFamily="34" charset="0"/>
                <a:cs typeface="Arial" panose="020B0604020202020204" pitchFamily="34" charset="0"/>
              </a:rPr>
              <a:t>Lithium (Li), Sodium (Na), Potassium (K), Rubidium (</a:t>
            </a:r>
            <a:r>
              <a:rPr lang="en-US" altLang="en-US" sz="3200" dirty="0" err="1" smtClean="0">
                <a:latin typeface="Arial" panose="020B0604020202020204" pitchFamily="34" charset="0"/>
                <a:cs typeface="Arial" panose="020B0604020202020204" pitchFamily="34" charset="0"/>
              </a:rPr>
              <a:t>Rb</a:t>
            </a:r>
            <a:r>
              <a:rPr lang="en-US" altLang="en-US" sz="3200" dirty="0" smtClean="0">
                <a:latin typeface="Arial" panose="020B0604020202020204" pitchFamily="34" charset="0"/>
                <a:cs typeface="Arial" panose="020B0604020202020204" pitchFamily="34" charset="0"/>
              </a:rPr>
              <a:t>), Cesium (Cs) and lastly Francium (Fr).</a:t>
            </a:r>
          </a:p>
        </p:txBody>
      </p:sp>
    </p:spTree>
  </p:cSld>
  <p:clrMapOvr>
    <a:masterClrMapping/>
  </p:clrMapOvr>
  <p:transition spd="med">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altLang="en-US" dirty="0" smtClean="0">
                <a:effectLst/>
              </a:rPr>
              <a:t>Alkali Metals </a:t>
            </a:r>
          </a:p>
        </p:txBody>
      </p:sp>
      <p:sp>
        <p:nvSpPr>
          <p:cNvPr id="38915" name="Rectangle 3"/>
          <p:cNvSpPr>
            <a:spLocks noGrp="1" noChangeArrowheads="1"/>
          </p:cNvSpPr>
          <p:nvPr>
            <p:ph sz="half" idx="1"/>
          </p:nvPr>
        </p:nvSpPr>
        <p:spPr/>
        <p:txBody>
          <a:bodyPr/>
          <a:lstStyle/>
          <a:p>
            <a:pPr>
              <a:lnSpc>
                <a:spcPct val="90000"/>
              </a:lnSpc>
            </a:pPr>
            <a:endParaRPr lang="en-US" altLang="en-US" sz="2400" dirty="0" smtClean="0">
              <a:latin typeface="Arial" panose="020B0604020202020204" pitchFamily="34" charset="0"/>
              <a:cs typeface="Arial" panose="020B0604020202020204" pitchFamily="34" charset="0"/>
            </a:endParaRPr>
          </a:p>
          <a:p>
            <a:pPr>
              <a:lnSpc>
                <a:spcPct val="90000"/>
              </a:lnSpc>
            </a:pPr>
            <a:r>
              <a:rPr lang="en-US" altLang="en-US" sz="2400" dirty="0" smtClean="0">
                <a:latin typeface="Arial" panose="020B0604020202020204" pitchFamily="34" charset="0"/>
                <a:cs typeface="Arial" panose="020B0604020202020204" pitchFamily="34" charset="0"/>
              </a:rPr>
              <a:t>Metals in this group resemble one another like a family.</a:t>
            </a:r>
          </a:p>
          <a:p>
            <a:pPr>
              <a:lnSpc>
                <a:spcPct val="90000"/>
              </a:lnSpc>
            </a:pPr>
            <a:endParaRPr lang="en-US" altLang="en-US" sz="2400" dirty="0" smtClean="0">
              <a:latin typeface="Arial" panose="020B0604020202020204" pitchFamily="34" charset="0"/>
              <a:cs typeface="Arial" panose="020B0604020202020204" pitchFamily="34" charset="0"/>
            </a:endParaRPr>
          </a:p>
          <a:p>
            <a:pPr>
              <a:lnSpc>
                <a:spcPct val="90000"/>
              </a:lnSpc>
            </a:pPr>
            <a:r>
              <a:rPr lang="en-US" altLang="en-US" sz="2400" dirty="0" smtClean="0">
                <a:latin typeface="Arial" panose="020B0604020202020204" pitchFamily="34" charset="0"/>
                <a:cs typeface="Arial" panose="020B0604020202020204" pitchFamily="34" charset="0"/>
              </a:rPr>
              <a:t>They are shiny, malleable and ductile solids known for their good conductivity, low densities and low melting points.</a:t>
            </a:r>
          </a:p>
        </p:txBody>
      </p:sp>
      <p:sp>
        <p:nvSpPr>
          <p:cNvPr id="38916" name="Rectangle 4"/>
          <p:cNvSpPr>
            <a:spLocks noGrp="1" noChangeArrowheads="1"/>
          </p:cNvSpPr>
          <p:nvPr>
            <p:ph sz="half" idx="2"/>
          </p:nvPr>
        </p:nvSpPr>
        <p:spPr/>
        <p:txBody>
          <a:bodyPr/>
          <a:lstStyle/>
          <a:p>
            <a:pPr>
              <a:lnSpc>
                <a:spcPct val="90000"/>
              </a:lnSpc>
            </a:pPr>
            <a:endParaRPr lang="en-US" altLang="en-US" sz="2400" dirty="0" smtClean="0">
              <a:latin typeface="Arial" panose="020B0604020202020204" pitchFamily="34" charset="0"/>
              <a:cs typeface="Arial" panose="020B0604020202020204" pitchFamily="34" charset="0"/>
            </a:endParaRPr>
          </a:p>
          <a:p>
            <a:pPr>
              <a:lnSpc>
                <a:spcPct val="90000"/>
              </a:lnSpc>
            </a:pPr>
            <a:r>
              <a:rPr lang="en-US" altLang="en-US" sz="2400" dirty="0" smtClean="0">
                <a:latin typeface="Arial" panose="020B0604020202020204" pitchFamily="34" charset="0"/>
                <a:cs typeface="Arial" panose="020B0604020202020204" pitchFamily="34" charset="0"/>
              </a:rPr>
              <a:t>These metals also can be cut by a knife and immediately begin to tarnish when hit by air.</a:t>
            </a:r>
          </a:p>
          <a:p>
            <a:pPr>
              <a:lnSpc>
                <a:spcPct val="90000"/>
              </a:lnSpc>
            </a:pPr>
            <a:endParaRPr lang="en-US" altLang="en-US" sz="2400" dirty="0" smtClean="0">
              <a:latin typeface="Arial" panose="020B0604020202020204" pitchFamily="34" charset="0"/>
              <a:cs typeface="Arial" panose="020B0604020202020204" pitchFamily="34" charset="0"/>
            </a:endParaRPr>
          </a:p>
          <a:p>
            <a:pPr>
              <a:lnSpc>
                <a:spcPct val="90000"/>
              </a:lnSpc>
            </a:pPr>
            <a:r>
              <a:rPr lang="en-US" altLang="en-US" sz="2400" dirty="0" smtClean="0">
                <a:latin typeface="Arial" panose="020B0604020202020204" pitchFamily="34" charset="0"/>
                <a:cs typeface="Arial" panose="020B0604020202020204" pitchFamily="34" charset="0"/>
              </a:rPr>
              <a:t>These elements are also highly reactive due to their unique number of valence electrons.</a:t>
            </a:r>
          </a:p>
        </p:txBody>
      </p:sp>
    </p:spTree>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92162"/>
          </a:xfrm>
        </p:spPr>
        <p:txBody>
          <a:bodyPr/>
          <a:lstStyle/>
          <a:p>
            <a:pPr algn="l"/>
            <a:r>
              <a:rPr lang="en-US" altLang="en-US" dirty="0" smtClean="0">
                <a:effectLst/>
              </a:rPr>
              <a:t>Alkali Metals</a:t>
            </a:r>
          </a:p>
        </p:txBody>
      </p:sp>
      <p:sp>
        <p:nvSpPr>
          <p:cNvPr id="39939" name="Rectangle 3"/>
          <p:cNvSpPr>
            <a:spLocks noGrp="1" noChangeArrowheads="1"/>
          </p:cNvSpPr>
          <p:nvPr>
            <p:ph idx="1"/>
          </p:nvPr>
        </p:nvSpPr>
        <p:spPr>
          <a:xfrm>
            <a:off x="457200" y="1143000"/>
            <a:ext cx="8229600" cy="5166360"/>
          </a:xfrm>
        </p:spPr>
        <p:txBody>
          <a:bodyPr>
            <a:normAutofit/>
          </a:bodyPr>
          <a:lstStyle/>
          <a:p>
            <a:r>
              <a:rPr lang="en-US" altLang="en-US" sz="3200" dirty="0" smtClean="0">
                <a:latin typeface="Arial" panose="020B0604020202020204" pitchFamily="34" charset="0"/>
                <a:cs typeface="Arial" panose="020B0604020202020204" pitchFamily="34" charset="0"/>
              </a:rPr>
              <a:t>Alkali Metals are never found in nature alone due to reactivity. </a:t>
            </a:r>
          </a:p>
          <a:p>
            <a:r>
              <a:rPr lang="en-US" altLang="en-US" sz="3200" dirty="0" smtClean="0">
                <a:latin typeface="Arial" panose="020B0604020202020204" pitchFamily="34" charset="0"/>
                <a:cs typeface="Arial" panose="020B0604020202020204" pitchFamily="34" charset="0"/>
              </a:rPr>
              <a:t>They are common in compounds such as Sodium found in table salt:  NaCl</a:t>
            </a:r>
          </a:p>
          <a:p>
            <a:r>
              <a:rPr lang="en-US" altLang="en-US" sz="3200" dirty="0" smtClean="0">
                <a:latin typeface="Arial" panose="020B0604020202020204" pitchFamily="34" charset="0"/>
                <a:cs typeface="Arial" panose="020B0604020202020204" pitchFamily="34" charset="0"/>
              </a:rPr>
              <a:t>Often found paired with Group 7 elements.</a:t>
            </a:r>
          </a:p>
          <a:p>
            <a:r>
              <a:rPr lang="en-US" altLang="en-US" sz="3200" dirty="0" smtClean="0">
                <a:latin typeface="Arial" panose="020B0604020202020204" pitchFamily="34" charset="0"/>
                <a:cs typeface="Arial" panose="020B0604020202020204" pitchFamily="34" charset="0"/>
              </a:rPr>
              <a:t>They are also very soluble; Compounds containing an alkali metal make up about 3% of the worlds sea water.</a:t>
            </a:r>
          </a:p>
          <a:p>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868362"/>
          </a:xfrm>
        </p:spPr>
        <p:txBody>
          <a:bodyPr/>
          <a:lstStyle/>
          <a:p>
            <a:pPr algn="l"/>
            <a:r>
              <a:rPr lang="en-US" altLang="en-US" dirty="0" smtClean="0">
                <a:effectLst/>
              </a:rPr>
              <a:t>Alkaline Earth Metals</a:t>
            </a:r>
          </a:p>
        </p:txBody>
      </p:sp>
      <p:sp>
        <p:nvSpPr>
          <p:cNvPr id="40963" name="Rectangle 3"/>
          <p:cNvSpPr>
            <a:spLocks noGrp="1" noChangeArrowheads="1"/>
          </p:cNvSpPr>
          <p:nvPr>
            <p:ph idx="1"/>
          </p:nvPr>
        </p:nvSpPr>
        <p:spPr>
          <a:xfrm>
            <a:off x="304800" y="1600200"/>
            <a:ext cx="8382000" cy="4709160"/>
          </a:xfrm>
        </p:spPr>
        <p:txBody>
          <a:bodyPr/>
          <a:lstStyle/>
          <a:p>
            <a:r>
              <a:rPr lang="en-US" altLang="en-US" dirty="0" smtClean="0">
                <a:latin typeface="Arial" panose="020B0604020202020204" pitchFamily="34" charset="0"/>
                <a:cs typeface="Arial" panose="020B0604020202020204" pitchFamily="34" charset="0"/>
              </a:rPr>
              <a:t>The elements in group 2A are known as the Alkaline Earth Metals.</a:t>
            </a:r>
          </a:p>
          <a:p>
            <a:pPr lvl="1"/>
            <a:r>
              <a:rPr lang="en-US" altLang="en-US" dirty="0" smtClean="0">
                <a:latin typeface="Arial" panose="020B0604020202020204" pitchFamily="34" charset="0"/>
                <a:cs typeface="Arial" panose="020B0604020202020204" pitchFamily="34" charset="0"/>
              </a:rPr>
              <a:t>Beryllium (Be), Magnesium (Mg), Calcium (Ca), Strontium (</a:t>
            </a:r>
            <a:r>
              <a:rPr lang="en-US" altLang="en-US" dirty="0" err="1" smtClean="0">
                <a:latin typeface="Arial" panose="020B0604020202020204" pitchFamily="34" charset="0"/>
                <a:cs typeface="Arial" panose="020B0604020202020204" pitchFamily="34" charset="0"/>
              </a:rPr>
              <a:t>Sr</a:t>
            </a:r>
            <a:r>
              <a:rPr lang="en-US" altLang="en-US" dirty="0" smtClean="0">
                <a:latin typeface="Arial" panose="020B0604020202020204" pitchFamily="34" charset="0"/>
                <a:cs typeface="Arial" panose="020B0604020202020204" pitchFamily="34" charset="0"/>
              </a:rPr>
              <a:t>), Barium (Ba) and Radium (Ra).</a:t>
            </a:r>
          </a:p>
          <a:p>
            <a:r>
              <a:rPr lang="en-US" altLang="en-US" dirty="0" smtClean="0">
                <a:latin typeface="Arial" panose="020B0604020202020204" pitchFamily="34" charset="0"/>
                <a:cs typeface="Arial" panose="020B0604020202020204" pitchFamily="34" charset="0"/>
              </a:rPr>
              <a:t>The term came from middle age alchemists who thought of the elements as “substances unchanged by fire”.</a:t>
            </a:r>
          </a:p>
        </p:txBody>
      </p:sp>
    </p:spTree>
  </p:cSld>
  <p:clrMapOvr>
    <a:masterClrMapping/>
  </p:clrMapOvr>
  <p:transition spd="med">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en-US" dirty="0" smtClean="0">
                <a:effectLst/>
              </a:rPr>
              <a:t>Alkaline Earth Metals</a:t>
            </a:r>
          </a:p>
        </p:txBody>
      </p:sp>
      <p:sp>
        <p:nvSpPr>
          <p:cNvPr id="41987" name="Rectangle 3"/>
          <p:cNvSpPr>
            <a:spLocks noGrp="1" noChangeArrowheads="1"/>
          </p:cNvSpPr>
          <p:nvPr>
            <p:ph idx="1"/>
          </p:nvPr>
        </p:nvSpPr>
        <p:spPr/>
        <p:txBody>
          <a:bodyPr>
            <a:normAutofit/>
          </a:bodyPr>
          <a:lstStyle/>
          <a:p>
            <a:r>
              <a:rPr lang="en-US" altLang="en-US" sz="3200" dirty="0" smtClean="0">
                <a:latin typeface="Arial" panose="020B0604020202020204" pitchFamily="34" charset="0"/>
                <a:cs typeface="Arial" panose="020B0604020202020204" pitchFamily="34" charset="0"/>
              </a:rPr>
              <a:t>Alkaline Earth Metals are known for their low melting points and low densities. </a:t>
            </a:r>
          </a:p>
          <a:p>
            <a:r>
              <a:rPr lang="en-US" altLang="en-US" sz="3200" dirty="0" smtClean="0">
                <a:latin typeface="Arial" panose="020B0604020202020204" pitchFamily="34" charset="0"/>
                <a:cs typeface="Arial" panose="020B0604020202020204" pitchFamily="34" charset="0"/>
              </a:rPr>
              <a:t>They all have a charge of +2 when they form ions.</a:t>
            </a:r>
          </a:p>
          <a:p>
            <a:r>
              <a:rPr lang="en-US" altLang="en-US" sz="3200" dirty="0" smtClean="0">
                <a:latin typeface="Arial" panose="020B0604020202020204" pitchFamily="34" charset="0"/>
                <a:cs typeface="Arial" panose="020B0604020202020204" pitchFamily="34" charset="0"/>
              </a:rPr>
              <a:t>Alkaline Earth Elements are mostly found in deposits and sea water.</a:t>
            </a:r>
          </a:p>
        </p:txBody>
      </p:sp>
    </p:spTree>
  </p:cSld>
  <p:clrMapOvr>
    <a:masterClrMapping/>
  </p:clrMapOvr>
  <p:transition spd="med">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868362"/>
          </a:xfrm>
        </p:spPr>
        <p:txBody>
          <a:bodyPr/>
          <a:lstStyle/>
          <a:p>
            <a:pPr algn="l"/>
            <a:r>
              <a:rPr lang="en-US" altLang="en-US" dirty="0" smtClean="0">
                <a:effectLst/>
              </a:rPr>
              <a:t>Transition Elements</a:t>
            </a:r>
          </a:p>
        </p:txBody>
      </p:sp>
      <p:sp>
        <p:nvSpPr>
          <p:cNvPr id="44035" name="Rectangle 3"/>
          <p:cNvSpPr>
            <a:spLocks noGrp="1" noChangeArrowheads="1"/>
          </p:cNvSpPr>
          <p:nvPr>
            <p:ph idx="1"/>
          </p:nvPr>
        </p:nvSpPr>
        <p:spPr>
          <a:xfrm>
            <a:off x="457200" y="1219200"/>
            <a:ext cx="8229600" cy="5090160"/>
          </a:xfrm>
        </p:spPr>
        <p:txBody>
          <a:bodyPr/>
          <a:lstStyle/>
          <a:p>
            <a:r>
              <a:rPr lang="en-US" altLang="en-US" sz="3000" dirty="0" smtClean="0">
                <a:latin typeface="Arial" panose="020B0604020202020204" pitchFamily="34" charset="0"/>
                <a:cs typeface="Arial" panose="020B0604020202020204" pitchFamily="34" charset="0"/>
              </a:rPr>
              <a:t>The elements located in the middle of the Periodic Table are called the Transition Elements (also the d-block elements).</a:t>
            </a:r>
          </a:p>
          <a:p>
            <a:r>
              <a:rPr lang="en-US" altLang="en-US" sz="3000" dirty="0" smtClean="0">
                <a:latin typeface="Arial" panose="020B0604020202020204" pitchFamily="34" charset="0"/>
                <a:cs typeface="Arial" panose="020B0604020202020204" pitchFamily="34" charset="0"/>
              </a:rPr>
              <a:t>They play an important role in living organisms such as Iron in hemoglobin in our blood.</a:t>
            </a:r>
          </a:p>
          <a:p>
            <a:pPr lvl="1"/>
            <a:r>
              <a:rPr lang="en-US" altLang="en-US" sz="3000" dirty="0" smtClean="0">
                <a:latin typeface="Arial" panose="020B0604020202020204" pitchFamily="34" charset="0"/>
                <a:cs typeface="Arial" panose="020B0604020202020204" pitchFamily="34" charset="0"/>
              </a:rPr>
              <a:t>Used in structural materials</a:t>
            </a:r>
          </a:p>
          <a:p>
            <a:pPr lvl="1"/>
            <a:r>
              <a:rPr lang="en-US" altLang="en-US" sz="3000" dirty="0" smtClean="0">
                <a:latin typeface="Arial" panose="020B0604020202020204" pitchFamily="34" charset="0"/>
                <a:cs typeface="Arial" panose="020B0604020202020204" pitchFamily="34" charset="0"/>
              </a:rPr>
              <a:t>Have very high densities and melting points</a:t>
            </a:r>
          </a:p>
        </p:txBody>
      </p:sp>
    </p:spTree>
  </p:cSld>
  <p:clrMapOvr>
    <a:masterClrMapping/>
  </p:clrMapOvr>
  <p:transition spd="med">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normAutofit/>
          </a:bodyPr>
          <a:lstStyle/>
          <a:p>
            <a:pPr algn="l"/>
            <a:r>
              <a:rPr lang="en-US" altLang="en-US" b="0" dirty="0" smtClean="0">
                <a:effectLst/>
              </a:rPr>
              <a:t>Important Transition Elements</a:t>
            </a:r>
          </a:p>
        </p:txBody>
      </p:sp>
      <p:sp>
        <p:nvSpPr>
          <p:cNvPr id="45059" name="Rectangle 5"/>
          <p:cNvSpPr>
            <a:spLocks noGrp="1" noChangeArrowheads="1"/>
          </p:cNvSpPr>
          <p:nvPr>
            <p:ph sz="half" idx="1"/>
          </p:nvPr>
        </p:nvSpPr>
        <p:spPr/>
        <p:txBody>
          <a:bodyPr/>
          <a:lstStyle/>
          <a:p>
            <a:r>
              <a:rPr lang="en-US" altLang="en-US" sz="3200" dirty="0" smtClean="0">
                <a:latin typeface="Arial" panose="020B0604020202020204" pitchFamily="34" charset="0"/>
                <a:cs typeface="Arial" panose="020B0604020202020204" pitchFamily="34" charset="0"/>
              </a:rPr>
              <a:t>Chromium</a:t>
            </a:r>
          </a:p>
          <a:p>
            <a:pPr lvl="1"/>
            <a:r>
              <a:rPr lang="en-US" altLang="en-US" sz="2800" dirty="0" smtClean="0">
                <a:latin typeface="Arial" panose="020B0604020202020204" pitchFamily="34" charset="0"/>
                <a:cs typeface="Arial" panose="020B0604020202020204" pitchFamily="34" charset="0"/>
              </a:rPr>
              <a:t> Often found in deposits in Russia, Southern Asia and the </a:t>
            </a:r>
            <a:r>
              <a:rPr lang="en-US" altLang="en-US" sz="2800" dirty="0" err="1" smtClean="0">
                <a:latin typeface="Arial" panose="020B0604020202020204" pitchFamily="34" charset="0"/>
                <a:cs typeface="Arial" panose="020B0604020202020204" pitchFamily="34" charset="0"/>
              </a:rPr>
              <a:t>Phillipines</a:t>
            </a:r>
            <a:r>
              <a:rPr lang="en-US" altLang="en-US" sz="2800" dirty="0" smtClean="0">
                <a:latin typeface="Arial" panose="020B0604020202020204" pitchFamily="34" charset="0"/>
                <a:cs typeface="Arial" panose="020B0604020202020204" pitchFamily="34" charset="0"/>
              </a:rPr>
              <a:t>.</a:t>
            </a:r>
          </a:p>
          <a:p>
            <a:pPr lvl="1"/>
            <a:r>
              <a:rPr lang="en-US" altLang="en-US" sz="2800" dirty="0" smtClean="0">
                <a:latin typeface="Arial" panose="020B0604020202020204" pitchFamily="34" charset="0"/>
                <a:cs typeface="Arial" panose="020B0604020202020204" pitchFamily="34" charset="0"/>
              </a:rPr>
              <a:t>Very resistant to corrosion</a:t>
            </a:r>
          </a:p>
        </p:txBody>
      </p:sp>
      <p:sp>
        <p:nvSpPr>
          <p:cNvPr id="45060" name="Rectangle 6"/>
          <p:cNvSpPr>
            <a:spLocks noGrp="1" noChangeArrowheads="1"/>
          </p:cNvSpPr>
          <p:nvPr>
            <p:ph sz="half" idx="2"/>
          </p:nvPr>
        </p:nvSpPr>
        <p:spPr/>
        <p:txBody>
          <a:bodyPr/>
          <a:lstStyle/>
          <a:p>
            <a:pPr lvl="1"/>
            <a:r>
              <a:rPr lang="en-US" altLang="en-US" sz="2800" dirty="0" smtClean="0">
                <a:latin typeface="Arial" panose="020B0604020202020204" pitchFamily="34" charset="0"/>
                <a:cs typeface="Arial" panose="020B0604020202020204" pitchFamily="34" charset="0"/>
              </a:rPr>
              <a:t>Very hard, silvery metal</a:t>
            </a:r>
          </a:p>
          <a:p>
            <a:pPr lvl="1"/>
            <a:r>
              <a:rPr lang="en-US" altLang="en-US" sz="2800" dirty="0" smtClean="0">
                <a:latin typeface="Arial" panose="020B0604020202020204" pitchFamily="34" charset="0"/>
                <a:cs typeface="Arial" panose="020B0604020202020204" pitchFamily="34" charset="0"/>
              </a:rPr>
              <a:t>Produces many alloys of stainless steel</a:t>
            </a:r>
          </a:p>
          <a:p>
            <a:pPr lvl="1"/>
            <a:r>
              <a:rPr lang="en-US" altLang="en-US" sz="2800" dirty="0" smtClean="0">
                <a:latin typeface="Arial" panose="020B0604020202020204" pitchFamily="34" charset="0"/>
                <a:cs typeface="Arial" panose="020B0604020202020204" pitchFamily="34" charset="0"/>
              </a:rPr>
              <a:t>Used in paint pigments.</a:t>
            </a:r>
          </a:p>
          <a:p>
            <a:pPr lvl="1"/>
            <a:endParaRPr lang="en-US" altLang="en-US" sz="3200" dirty="0" smtClean="0">
              <a:latin typeface="Arial" panose="020B0604020202020204" pitchFamily="34" charset="0"/>
              <a:cs typeface="Arial" panose="020B0604020202020204" pitchFamily="34" charset="0"/>
            </a:endParaRPr>
          </a:p>
        </p:txBody>
      </p:sp>
    </p:spTree>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rtlCol="0">
            <a:normAutofit fontScale="90000"/>
          </a:bodyPr>
          <a:lstStyle/>
          <a:p>
            <a:pPr fontAlgn="auto">
              <a:spcAft>
                <a:spcPts val="0"/>
              </a:spcAft>
              <a:defRPr/>
            </a:pPr>
            <a:r>
              <a:rPr lang="en-US" altLang="en-US" smtClean="0">
                <a:solidFill>
                  <a:schemeClr val="bg1"/>
                </a:solidFill>
                <a:latin typeface="Lucida Console" pitchFamily="49" charset="0"/>
              </a:rPr>
              <a:t>Forerunners of the Periodic Table</a:t>
            </a:r>
          </a:p>
        </p:txBody>
      </p:sp>
      <p:sp>
        <p:nvSpPr>
          <p:cNvPr id="6147" name="Rectangle 1027"/>
          <p:cNvSpPr>
            <a:spLocks noGrp="1" noChangeArrowheads="1"/>
          </p:cNvSpPr>
          <p:nvPr>
            <p:ph idx="1"/>
          </p:nvPr>
        </p:nvSpPr>
        <p:spPr/>
        <p:txBody>
          <a:bodyPr/>
          <a:lstStyle/>
          <a:p>
            <a:pPr>
              <a:lnSpc>
                <a:spcPct val="90000"/>
              </a:lnSpc>
            </a:pPr>
            <a:endParaRPr lang="en-US" altLang="en-US" sz="2800" smtClean="0"/>
          </a:p>
          <a:p>
            <a:pPr>
              <a:lnSpc>
                <a:spcPct val="90000"/>
              </a:lnSpc>
            </a:pPr>
            <a:r>
              <a:rPr lang="en-US" altLang="en-US" sz="3600" smtClean="0">
                <a:solidFill>
                  <a:schemeClr val="bg1"/>
                </a:solidFill>
                <a:latin typeface="Lucida Console" pitchFamily="49" charset="0"/>
              </a:rPr>
              <a:t>J.A.R. Newlands came up with the idea of placing elements into octaves which repeated properties every eighth element when in order by increasing atomic mass.</a:t>
            </a:r>
          </a:p>
        </p:txBody>
      </p:sp>
    </p:spTree>
  </p:cSld>
  <p:clrMapOvr>
    <a:masterClrMapping/>
  </p:clrMapOvr>
  <p:transition spd="med">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r>
              <a:rPr lang="en-US" altLang="en-US" b="0" dirty="0" smtClean="0">
                <a:effectLst/>
              </a:rPr>
              <a:t>Iron</a:t>
            </a:r>
          </a:p>
        </p:txBody>
      </p:sp>
      <p:sp>
        <p:nvSpPr>
          <p:cNvPr id="46083" name="Rectangle 3"/>
          <p:cNvSpPr>
            <a:spLocks noGrp="1" noChangeArrowheads="1"/>
          </p:cNvSpPr>
          <p:nvPr>
            <p:ph idx="1"/>
          </p:nvPr>
        </p:nvSpPr>
        <p:spPr/>
        <p:txBody>
          <a:bodyPr>
            <a:normAutofit/>
          </a:bodyPr>
          <a:lstStyle/>
          <a:p>
            <a:r>
              <a:rPr lang="en-US" altLang="en-US" sz="3200" dirty="0" smtClean="0">
                <a:latin typeface="Arial" panose="020B0604020202020204" pitchFamily="34" charset="0"/>
                <a:cs typeface="Arial" panose="020B0604020202020204" pitchFamily="34" charset="0"/>
              </a:rPr>
              <a:t>Iron is a very inexpensive metal.</a:t>
            </a:r>
          </a:p>
          <a:p>
            <a:r>
              <a:rPr lang="en-US" altLang="en-US" sz="3200" dirty="0" smtClean="0">
                <a:latin typeface="Arial" panose="020B0604020202020204" pitchFamily="34" charset="0"/>
                <a:cs typeface="Arial" panose="020B0604020202020204" pitchFamily="34" charset="0"/>
              </a:rPr>
              <a:t>In the iron age, humans found ways to extract and use it from various ores.</a:t>
            </a:r>
          </a:p>
          <a:p>
            <a:r>
              <a:rPr lang="en-US" altLang="en-US" sz="3200" dirty="0" smtClean="0">
                <a:latin typeface="Arial" panose="020B0604020202020204" pitchFamily="34" charset="0"/>
                <a:cs typeface="Arial" panose="020B0604020202020204" pitchFamily="34" charset="0"/>
              </a:rPr>
              <a:t>An ore is a rock that contains a metal, so iron ore is a rock that contains iron.</a:t>
            </a:r>
          </a:p>
          <a:p>
            <a:r>
              <a:rPr lang="en-US" altLang="en-US" sz="3200" dirty="0" smtClean="0">
                <a:latin typeface="Arial" panose="020B0604020202020204" pitchFamily="34" charset="0"/>
                <a:cs typeface="Arial" panose="020B0604020202020204" pitchFamily="34" charset="0"/>
              </a:rPr>
              <a:t>When it corrodes it forms iron oxide also known as rust </a:t>
            </a:r>
            <a:r>
              <a:rPr lang="en-US" altLang="en-US" sz="3200" dirty="0" err="1" smtClean="0">
                <a:latin typeface="Arial" panose="020B0604020202020204" pitchFamily="34" charset="0"/>
                <a:cs typeface="Arial" panose="020B0604020202020204" pitchFamily="34" charset="0"/>
              </a:rPr>
              <a:t>tu,rning</a:t>
            </a:r>
            <a:r>
              <a:rPr lang="en-US" altLang="en-US" sz="3200" dirty="0" smtClean="0">
                <a:latin typeface="Arial" panose="020B0604020202020204" pitchFamily="34" charset="0"/>
                <a:cs typeface="Arial" panose="020B0604020202020204" pitchFamily="34" charset="0"/>
              </a:rPr>
              <a:t> it a red and brown color.  </a:t>
            </a:r>
          </a:p>
        </p:txBody>
      </p:sp>
    </p:spTree>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92162"/>
          </a:xfrm>
        </p:spPr>
        <p:txBody>
          <a:bodyPr/>
          <a:lstStyle/>
          <a:p>
            <a:pPr algn="l"/>
            <a:r>
              <a:rPr lang="en-US" altLang="en-US" b="0" dirty="0" smtClean="0">
                <a:effectLst/>
              </a:rPr>
              <a:t>Coinage Metals </a:t>
            </a:r>
          </a:p>
        </p:txBody>
      </p:sp>
      <p:sp>
        <p:nvSpPr>
          <p:cNvPr id="48131" name="Rectangle 3"/>
          <p:cNvSpPr>
            <a:spLocks noGrp="1" noChangeArrowheads="1"/>
          </p:cNvSpPr>
          <p:nvPr>
            <p:ph idx="1"/>
          </p:nvPr>
        </p:nvSpPr>
        <p:spPr/>
        <p:txBody>
          <a:bodyPr/>
          <a:lstStyle/>
          <a:p>
            <a:r>
              <a:rPr lang="en-US" altLang="en-US" dirty="0" smtClean="0">
                <a:latin typeface="Arial" panose="020B0604020202020204" pitchFamily="34" charset="0"/>
                <a:cs typeface="Arial" panose="020B0604020202020204" pitchFamily="34" charset="0"/>
              </a:rPr>
              <a:t>Coinage Metals are metals that were or still are used to make coins.</a:t>
            </a:r>
          </a:p>
          <a:p>
            <a:pPr lvl="1"/>
            <a:r>
              <a:rPr lang="en-US" altLang="en-US" dirty="0" smtClean="0">
                <a:latin typeface="Arial" panose="020B0604020202020204" pitchFamily="34" charset="0"/>
                <a:cs typeface="Arial" panose="020B0604020202020204" pitchFamily="34" charset="0"/>
              </a:rPr>
              <a:t>Silver, Copper and Gold</a:t>
            </a:r>
          </a:p>
          <a:p>
            <a:pPr lvl="1"/>
            <a:endParaRPr lang="en-US" altLang="en-US" dirty="0" smtClean="0">
              <a:latin typeface="Arial" panose="020B0604020202020204" pitchFamily="34" charset="0"/>
              <a:cs typeface="Arial" panose="020B0604020202020204" pitchFamily="34" charset="0"/>
            </a:endParaRPr>
          </a:p>
          <a:p>
            <a:pPr lvl="1">
              <a:buFontTx/>
              <a:buNone/>
            </a:pPr>
            <a:r>
              <a:rPr lang="en-US" altLang="en-US" sz="2800" dirty="0" smtClean="0">
                <a:latin typeface="Arial" panose="020B0604020202020204" pitchFamily="34" charset="0"/>
                <a:cs typeface="Arial" panose="020B0604020202020204" pitchFamily="34" charset="0"/>
              </a:rPr>
              <a:t>Often found in nature in the free state (not paired with another element).</a:t>
            </a:r>
          </a:p>
          <a:p>
            <a:pPr lvl="1">
              <a:buFontTx/>
              <a:buNone/>
            </a:pPr>
            <a:endParaRPr lang="en-US" altLang="en-US" sz="2800"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These were among the first metals known to the early humans.</a:t>
            </a:r>
          </a:p>
        </p:txBody>
      </p:sp>
    </p:spTree>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792162"/>
          </a:xfrm>
        </p:spPr>
        <p:txBody>
          <a:bodyPr/>
          <a:lstStyle/>
          <a:p>
            <a:pPr algn="l"/>
            <a:r>
              <a:rPr lang="en-US" altLang="en-US" dirty="0" smtClean="0">
                <a:effectLst/>
              </a:rPr>
              <a:t>Coinage Metals</a:t>
            </a:r>
          </a:p>
        </p:txBody>
      </p:sp>
      <p:sp>
        <p:nvSpPr>
          <p:cNvPr id="49155" name="Rectangle 3"/>
          <p:cNvSpPr>
            <a:spLocks noGrp="1" noChangeArrowheads="1"/>
          </p:cNvSpPr>
          <p:nvPr>
            <p:ph idx="1"/>
          </p:nvPr>
        </p:nvSpPr>
        <p:spPr>
          <a:xfrm>
            <a:off x="304800" y="1066800"/>
            <a:ext cx="8229600" cy="4709160"/>
          </a:xfrm>
        </p:spPr>
        <p:txBody>
          <a:bodyPr>
            <a:normAutofit/>
          </a:bodyPr>
          <a:lstStyle/>
          <a:p>
            <a:r>
              <a:rPr lang="en-US" altLang="en-US" dirty="0" smtClean="0">
                <a:latin typeface="Arial" panose="020B0604020202020204" pitchFamily="34" charset="0"/>
                <a:cs typeface="Arial" panose="020B0604020202020204" pitchFamily="34" charset="0"/>
              </a:rPr>
              <a:t>Bronze is an alloy of Tin and Copper.</a:t>
            </a:r>
          </a:p>
          <a:p>
            <a:pPr marL="137160" indent="0">
              <a:buNone/>
            </a:pPr>
            <a:endParaRPr lang="en-US" altLang="en-US" sz="1100"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It was used to make coins, weaponry, and some household tools starting in 5000 B.C </a:t>
            </a:r>
          </a:p>
          <a:p>
            <a:pPr marL="137160" indent="0">
              <a:buNone/>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(the Bronze Age).</a:t>
            </a:r>
          </a:p>
          <a:p>
            <a:endParaRPr lang="en-US" altLang="en-US" sz="1100"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Bronze is very resistant to corrosion and is very abundant.</a:t>
            </a:r>
          </a:p>
          <a:p>
            <a:pPr marL="137160" indent="0">
              <a:buNone/>
            </a:pPr>
            <a:endParaRPr lang="en-US" altLang="en-US" sz="1000"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We still use bronze today.  Many sculptures are cast in bronze.</a:t>
            </a:r>
          </a:p>
          <a:p>
            <a:pPr marL="137160" indent="0">
              <a:buNone/>
            </a:pPr>
            <a:endParaRPr lang="en-US" altLang="en-US" dirty="0" smtClean="0">
              <a:latin typeface="Arial" panose="020B0604020202020204" pitchFamily="34" charset="0"/>
              <a:cs typeface="Arial" panose="020B0604020202020204" pitchFamily="34" charset="0"/>
            </a:endParaRPr>
          </a:p>
          <a:p>
            <a:pPr marL="137160" indent="0">
              <a:buNone/>
            </a:pPr>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a:r>
              <a:rPr lang="en-US" altLang="en-US" dirty="0" smtClean="0">
                <a:effectLst/>
              </a:rPr>
              <a:t>Coinage Metals</a:t>
            </a:r>
          </a:p>
        </p:txBody>
      </p:sp>
      <p:sp>
        <p:nvSpPr>
          <p:cNvPr id="50179" name="Rectangle 3"/>
          <p:cNvSpPr>
            <a:spLocks noGrp="1" noChangeArrowheads="1"/>
          </p:cNvSpPr>
          <p:nvPr>
            <p:ph idx="1"/>
          </p:nvPr>
        </p:nvSpPr>
        <p:spPr/>
        <p:txBody>
          <a:bodyPr/>
          <a:lstStyle/>
          <a:p>
            <a:r>
              <a:rPr lang="en-US" altLang="en-US" sz="2800" dirty="0" smtClean="0">
                <a:latin typeface="Arial" panose="020B0604020202020204" pitchFamily="34" charset="0"/>
                <a:cs typeface="Arial" panose="020B0604020202020204" pitchFamily="34" charset="0"/>
              </a:rPr>
              <a:t>Copper is a very soft metal unique with its distinctive red color and a good electrical conductor.</a:t>
            </a:r>
          </a:p>
          <a:p>
            <a:r>
              <a:rPr lang="en-US" altLang="en-US" sz="2800" dirty="0" smtClean="0">
                <a:latin typeface="Arial" panose="020B0604020202020204" pitchFamily="34" charset="0"/>
                <a:cs typeface="Arial" panose="020B0604020202020204" pitchFamily="34" charset="0"/>
              </a:rPr>
              <a:t>When alloyed with zinc it creates brass.</a:t>
            </a:r>
          </a:p>
          <a:p>
            <a:r>
              <a:rPr lang="en-US" altLang="en-US" sz="2800" dirty="0" smtClean="0">
                <a:latin typeface="Arial" panose="020B0604020202020204" pitchFamily="34" charset="0"/>
                <a:cs typeface="Arial" panose="020B0604020202020204" pitchFamily="34" charset="0"/>
              </a:rPr>
              <a:t>Copper is used in many everyday items like:</a:t>
            </a:r>
          </a:p>
          <a:p>
            <a:pPr lvl="1"/>
            <a:r>
              <a:rPr lang="en-US" altLang="en-US" sz="2400" dirty="0" smtClean="0">
                <a:latin typeface="Arial" panose="020B0604020202020204" pitchFamily="34" charset="0"/>
                <a:cs typeface="Arial" panose="020B0604020202020204" pitchFamily="34" charset="0"/>
              </a:rPr>
              <a:t>domestic water pipes and some cookware.</a:t>
            </a:r>
          </a:p>
          <a:p>
            <a:r>
              <a:rPr lang="en-US" altLang="en-US" sz="2800" dirty="0" smtClean="0">
                <a:latin typeface="Arial" panose="020B0604020202020204" pitchFamily="34" charset="0"/>
                <a:cs typeface="Arial" panose="020B0604020202020204" pitchFamily="34" charset="0"/>
              </a:rPr>
              <a:t>It has many uses.</a:t>
            </a:r>
          </a:p>
          <a:p>
            <a:pPr lvl="1"/>
            <a:r>
              <a:rPr lang="en-US" altLang="en-US" sz="2400" dirty="0" smtClean="0">
                <a:latin typeface="Arial" panose="020B0604020202020204" pitchFamily="34" charset="0"/>
                <a:cs typeface="Arial" panose="020B0604020202020204" pitchFamily="34" charset="0"/>
              </a:rPr>
              <a:t>Paint pigments, </a:t>
            </a:r>
            <a:r>
              <a:rPr lang="en-US" altLang="en-US" dirty="0" smtClean="0">
                <a:latin typeface="Arial" panose="020B0604020202020204" pitchFamily="34" charset="0"/>
                <a:cs typeface="Arial" panose="020B0604020202020204" pitchFamily="34" charset="0"/>
              </a:rPr>
              <a:t>stained glass </a:t>
            </a:r>
            <a:r>
              <a:rPr lang="en-US" altLang="en-US" sz="2400" dirty="0" smtClean="0">
                <a:latin typeface="Arial" panose="020B0604020202020204" pitchFamily="34" charset="0"/>
                <a:cs typeface="Arial" panose="020B0604020202020204" pitchFamily="34" charset="0"/>
              </a:rPr>
              <a:t>and fireworks</a:t>
            </a:r>
          </a:p>
        </p:txBody>
      </p:sp>
    </p:spTree>
  </p:cSld>
  <p:clrMapOvr>
    <a:masterClrMapping/>
  </p:clrMapOvr>
  <p:transition spd="med">
    <p:cover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7772400" cy="1143000"/>
          </a:xfrm>
        </p:spPr>
        <p:txBody>
          <a:bodyPr/>
          <a:lstStyle/>
          <a:p>
            <a:pPr algn="l"/>
            <a:r>
              <a:rPr lang="en-US" altLang="en-US" b="0" dirty="0" smtClean="0">
                <a:effectLst/>
              </a:rPr>
              <a:t>Coinage Metals</a:t>
            </a:r>
          </a:p>
        </p:txBody>
      </p:sp>
      <p:sp>
        <p:nvSpPr>
          <p:cNvPr id="51203" name="Rectangle 3"/>
          <p:cNvSpPr>
            <a:spLocks noGrp="1" noChangeArrowheads="1"/>
          </p:cNvSpPr>
          <p:nvPr>
            <p:ph idx="1"/>
          </p:nvPr>
        </p:nvSpPr>
        <p:spPr/>
        <p:txBody>
          <a:bodyPr/>
          <a:lstStyle/>
          <a:p>
            <a:r>
              <a:rPr lang="en-US" altLang="en-US" dirty="0" smtClean="0">
                <a:latin typeface="Arial" panose="020B0604020202020204" pitchFamily="34" charset="0"/>
                <a:cs typeface="Arial" panose="020B0604020202020204" pitchFamily="34" charset="0"/>
              </a:rPr>
              <a:t>Silver is a highly lustrous, ductile, malleable and resistant to corrosion.</a:t>
            </a:r>
          </a:p>
          <a:p>
            <a:r>
              <a:rPr lang="en-US" altLang="en-US" dirty="0" smtClean="0">
                <a:latin typeface="Arial" panose="020B0604020202020204" pitchFamily="34" charset="0"/>
                <a:cs typeface="Arial" panose="020B0604020202020204" pitchFamily="34" charset="0"/>
              </a:rPr>
              <a:t>It is used in:</a:t>
            </a:r>
          </a:p>
          <a:p>
            <a:pPr lvl="1"/>
            <a:r>
              <a:rPr lang="en-US" altLang="en-US" dirty="0" smtClean="0">
                <a:latin typeface="Arial" panose="020B0604020202020204" pitchFamily="34" charset="0"/>
                <a:cs typeface="Arial" panose="020B0604020202020204" pitchFamily="34" charset="0"/>
              </a:rPr>
              <a:t>Jewelry</a:t>
            </a:r>
          </a:p>
          <a:p>
            <a:pPr lvl="1"/>
            <a:r>
              <a:rPr lang="en-US" altLang="en-US" dirty="0" smtClean="0">
                <a:latin typeface="Arial" panose="020B0604020202020204" pitchFamily="34" charset="0"/>
                <a:cs typeface="Arial" panose="020B0604020202020204" pitchFamily="34" charset="0"/>
              </a:rPr>
              <a:t>Silverware</a:t>
            </a:r>
          </a:p>
          <a:p>
            <a:pPr lvl="1"/>
            <a:r>
              <a:rPr lang="en-US" altLang="en-US" dirty="0" smtClean="0">
                <a:latin typeface="Arial" panose="020B0604020202020204" pitchFamily="34" charset="0"/>
                <a:cs typeface="Arial" panose="020B0604020202020204" pitchFamily="34" charset="0"/>
              </a:rPr>
              <a:t>Coinage</a:t>
            </a:r>
          </a:p>
          <a:p>
            <a:pPr lvl="1"/>
            <a:r>
              <a:rPr lang="en-US" altLang="en-US" dirty="0" smtClean="0">
                <a:latin typeface="Arial" panose="020B0604020202020204" pitchFamily="34" charset="0"/>
                <a:cs typeface="Arial" panose="020B0604020202020204" pitchFamily="34" charset="0"/>
              </a:rPr>
              <a:t>Photography</a:t>
            </a:r>
          </a:p>
        </p:txBody>
      </p:sp>
    </p:spTree>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868362"/>
          </a:xfrm>
        </p:spPr>
        <p:txBody>
          <a:bodyPr/>
          <a:lstStyle/>
          <a:p>
            <a:pPr algn="l"/>
            <a:r>
              <a:rPr lang="en-US" altLang="en-US" b="0" dirty="0" smtClean="0">
                <a:effectLst/>
              </a:rPr>
              <a:t>Coinage Metals</a:t>
            </a:r>
          </a:p>
        </p:txBody>
      </p:sp>
      <p:sp>
        <p:nvSpPr>
          <p:cNvPr id="52227" name="Rectangle 3"/>
          <p:cNvSpPr>
            <a:spLocks noGrp="1" noChangeArrowheads="1"/>
          </p:cNvSpPr>
          <p:nvPr>
            <p:ph idx="1"/>
          </p:nvPr>
        </p:nvSpPr>
        <p:spPr>
          <a:xfrm>
            <a:off x="381000" y="1143000"/>
            <a:ext cx="8305800" cy="5166360"/>
          </a:xfrm>
        </p:spPr>
        <p:txBody>
          <a:bodyPr>
            <a:normAutofit/>
          </a:bodyPr>
          <a:lstStyle/>
          <a:p>
            <a:r>
              <a:rPr lang="en-US" altLang="en-US" dirty="0" smtClean="0">
                <a:latin typeface="Arial" panose="020B0604020202020204" pitchFamily="34" charset="0"/>
                <a:cs typeface="Arial" panose="020B0604020202020204" pitchFamily="34" charset="0"/>
              </a:rPr>
              <a:t>Gold is a very dense but soft metal. It is known for its bright yellow luster.</a:t>
            </a:r>
          </a:p>
          <a:p>
            <a:r>
              <a:rPr lang="en-US" altLang="en-US" dirty="0" smtClean="0">
                <a:latin typeface="Arial" panose="020B0604020202020204" pitchFamily="34" charset="0"/>
                <a:cs typeface="Arial" panose="020B0604020202020204" pitchFamily="34" charset="0"/>
              </a:rPr>
              <a:t>Just like silver it is also used in jewelry as:</a:t>
            </a:r>
          </a:p>
          <a:p>
            <a:pPr lvl="1"/>
            <a:r>
              <a:rPr lang="en-US" altLang="en-US" dirty="0" smtClean="0">
                <a:latin typeface="Arial" panose="020B0604020202020204" pitchFamily="34" charset="0"/>
                <a:cs typeface="Arial" panose="020B0604020202020204" pitchFamily="34" charset="0"/>
              </a:rPr>
              <a:t>Karats</a:t>
            </a:r>
          </a:p>
          <a:p>
            <a:pPr lvl="1"/>
            <a:r>
              <a:rPr lang="en-US" altLang="en-US" dirty="0" smtClean="0">
                <a:latin typeface="Arial" panose="020B0604020202020204" pitchFamily="34" charset="0"/>
                <a:cs typeface="Arial" panose="020B0604020202020204" pitchFamily="34" charset="0"/>
              </a:rPr>
              <a:t>White gold (gold and nickel)</a:t>
            </a:r>
          </a:p>
          <a:p>
            <a:pPr lvl="1"/>
            <a:r>
              <a:rPr lang="en-US" altLang="en-US" dirty="0" smtClean="0">
                <a:latin typeface="Arial" panose="020B0604020202020204" pitchFamily="34" charset="0"/>
                <a:cs typeface="Arial" panose="020B0604020202020204" pitchFamily="34" charset="0"/>
              </a:rPr>
              <a:t>Yellow Gold (gold and silver)</a:t>
            </a:r>
          </a:p>
          <a:p>
            <a:pPr marL="585216" lvl="1" indent="0">
              <a:buNone/>
            </a:pPr>
            <a:endParaRPr lang="en-US" altLang="en-US" dirty="0">
              <a:latin typeface="Arial" panose="020B0604020202020204" pitchFamily="34" charset="0"/>
              <a:cs typeface="Arial" panose="020B0604020202020204" pitchFamily="34" charset="0"/>
            </a:endParaRPr>
          </a:p>
          <a:p>
            <a:pPr marL="585216" lvl="1" indent="0">
              <a:buNone/>
            </a:pPr>
            <a:r>
              <a:rPr lang="en-US" altLang="en-US" sz="3200" dirty="0" smtClean="0">
                <a:latin typeface="Arial" panose="020B0604020202020204" pitchFamily="34" charset="0"/>
                <a:cs typeface="Arial" panose="020B0604020202020204" pitchFamily="34" charset="0"/>
              </a:rPr>
              <a:t>It is a great conductor of electricity and has been used as a currency for thousands of years.</a:t>
            </a:r>
          </a:p>
        </p:txBody>
      </p:sp>
    </p:spTree>
  </p:cSld>
  <p:clrMapOvr>
    <a:masterClrMapping/>
  </p:clrMapOvr>
  <p:transition spd="med">
    <p:cover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487362"/>
          </a:xfrm>
        </p:spPr>
        <p:txBody>
          <a:bodyPr>
            <a:normAutofit fontScale="90000"/>
          </a:bodyPr>
          <a:lstStyle/>
          <a:p>
            <a:pPr algn="l"/>
            <a:r>
              <a:rPr lang="en-US" altLang="en-US" b="0" dirty="0" smtClean="0">
                <a:effectLst/>
              </a:rPr>
              <a:t>Lanthanides</a:t>
            </a:r>
          </a:p>
        </p:txBody>
      </p:sp>
      <p:sp>
        <p:nvSpPr>
          <p:cNvPr id="55299" name="Rectangle 3"/>
          <p:cNvSpPr>
            <a:spLocks noGrp="1" noChangeArrowheads="1"/>
          </p:cNvSpPr>
          <p:nvPr>
            <p:ph idx="1"/>
          </p:nvPr>
        </p:nvSpPr>
        <p:spPr>
          <a:xfrm>
            <a:off x="228600" y="762000"/>
            <a:ext cx="8686800" cy="5867400"/>
          </a:xfrm>
        </p:spPr>
        <p:txBody>
          <a:bodyPr>
            <a:normAutofit lnSpcReduction="10000"/>
          </a:bodyPr>
          <a:lstStyle/>
          <a:p>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Inner Transition Metals or d-block elements are classified into two groups: </a:t>
            </a:r>
          </a:p>
          <a:p>
            <a:pPr lvl="1"/>
            <a:r>
              <a:rPr lang="en-US" altLang="en-US" sz="2800" dirty="0">
                <a:latin typeface="Arial" panose="020B0604020202020204" pitchFamily="34" charset="0"/>
                <a:cs typeface="Arial" panose="020B0604020202020204" pitchFamily="34" charset="0"/>
              </a:rPr>
              <a:t>The </a:t>
            </a:r>
            <a:r>
              <a:rPr lang="en-US" altLang="en-US" sz="2800" dirty="0" smtClean="0">
                <a:latin typeface="Arial" panose="020B0604020202020204" pitchFamily="34" charset="0"/>
                <a:cs typeface="Arial" panose="020B0604020202020204" pitchFamily="34" charset="0"/>
              </a:rPr>
              <a:t>Lanthanides     The </a:t>
            </a:r>
            <a:r>
              <a:rPr lang="en-US" altLang="en-US" sz="2800" dirty="0">
                <a:latin typeface="Arial" panose="020B0604020202020204" pitchFamily="34" charset="0"/>
                <a:cs typeface="Arial" panose="020B0604020202020204" pitchFamily="34" charset="0"/>
              </a:rPr>
              <a:t>Actinides</a:t>
            </a:r>
          </a:p>
          <a:p>
            <a:pPr>
              <a:lnSpc>
                <a:spcPct val="90000"/>
              </a:lnSpc>
            </a:pPr>
            <a:r>
              <a:rPr lang="en-US" altLang="en-US" dirty="0" smtClean="0">
                <a:latin typeface="Arial" panose="020B0604020202020204" pitchFamily="34" charset="0"/>
                <a:cs typeface="Arial" panose="020B0604020202020204" pitchFamily="34" charset="0"/>
              </a:rPr>
              <a:t>Characteristics: soft, silvery, reactive, easily tarnished, slow reactant with water, act together in nature and lastly are used as the color in television sets.</a:t>
            </a:r>
          </a:p>
          <a:p>
            <a:pPr>
              <a:lnSpc>
                <a:spcPct val="90000"/>
              </a:lnSpc>
            </a:pPr>
            <a:r>
              <a:rPr lang="en-US" altLang="en-US" dirty="0" smtClean="0">
                <a:latin typeface="Arial" panose="020B0604020202020204" pitchFamily="34" charset="0"/>
                <a:cs typeface="Arial" panose="020B0604020202020204" pitchFamily="34" charset="0"/>
              </a:rPr>
              <a:t>The lanthanides differ in the number of electrons in their outer sub levels.</a:t>
            </a:r>
          </a:p>
          <a:p>
            <a:pPr>
              <a:lnSpc>
                <a:spcPct val="90000"/>
              </a:lnSpc>
            </a:pPr>
            <a:r>
              <a:rPr lang="en-US" altLang="en-US" dirty="0" smtClean="0">
                <a:latin typeface="Arial" panose="020B0604020202020204" pitchFamily="34" charset="0"/>
                <a:cs typeface="Arial" panose="020B0604020202020204" pitchFamily="34" charset="0"/>
              </a:rPr>
              <a:t>They readily loose three electrons in order to form 3+ ions, which is its most common ion.</a:t>
            </a:r>
          </a:p>
          <a:p>
            <a:pPr>
              <a:lnSpc>
                <a:spcPct val="90000"/>
              </a:lnSpc>
            </a:pPr>
            <a:r>
              <a:rPr lang="en-US" altLang="en-US" dirty="0">
                <a:latin typeface="Arial" panose="020B0604020202020204" pitchFamily="34" charset="0"/>
                <a:cs typeface="Arial" panose="020B0604020202020204" pitchFamily="34" charset="0"/>
              </a:rPr>
              <a:t>The Actinides are very radioactive artificial elements produced by nuclear </a:t>
            </a:r>
            <a:r>
              <a:rPr lang="en-US" altLang="en-US" dirty="0" smtClean="0">
                <a:latin typeface="Arial" panose="020B0604020202020204" pitchFamily="34" charset="0"/>
                <a:cs typeface="Arial" panose="020B0604020202020204" pitchFamily="34" charset="0"/>
              </a:rPr>
              <a:t>bombardment, particularly uranium.</a:t>
            </a:r>
            <a:endParaRPr lang="en-US" altLang="en-US" dirty="0">
              <a:latin typeface="Arial" panose="020B0604020202020204" pitchFamily="34" charset="0"/>
              <a:cs typeface="Arial" panose="020B0604020202020204" pitchFamily="34" charset="0"/>
            </a:endParaRP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229600" cy="639762"/>
          </a:xfrm>
        </p:spPr>
        <p:txBody>
          <a:bodyPr>
            <a:normAutofit fontScale="90000"/>
          </a:bodyPr>
          <a:lstStyle/>
          <a:p>
            <a:pPr algn="l"/>
            <a:r>
              <a:rPr lang="en-US" altLang="en-US" b="0" dirty="0" smtClean="0">
                <a:effectLst/>
              </a:rPr>
              <a:t>3A The Boron Group</a:t>
            </a:r>
          </a:p>
        </p:txBody>
      </p:sp>
      <p:sp>
        <p:nvSpPr>
          <p:cNvPr id="58371" name="Rectangle 3"/>
          <p:cNvSpPr>
            <a:spLocks noGrp="1" noChangeArrowheads="1"/>
          </p:cNvSpPr>
          <p:nvPr>
            <p:ph idx="1"/>
          </p:nvPr>
        </p:nvSpPr>
        <p:spPr>
          <a:xfrm>
            <a:off x="228600" y="990600"/>
            <a:ext cx="8458200" cy="5318760"/>
          </a:xfrm>
        </p:spPr>
        <p:txBody>
          <a:bodyPr>
            <a:normAutofit lnSpcReduction="10000"/>
          </a:bodyPr>
          <a:lstStyle/>
          <a:p>
            <a:r>
              <a:rPr lang="en-US" altLang="en-US" dirty="0" smtClean="0">
                <a:latin typeface="Arial" panose="020B0604020202020204" pitchFamily="34" charset="0"/>
                <a:cs typeface="Arial" panose="020B0604020202020204" pitchFamily="34" charset="0"/>
              </a:rPr>
              <a:t>The Boron Group consists of Boron, Aluminum, Gallium, Indium and Thallium.</a:t>
            </a:r>
          </a:p>
          <a:p>
            <a:r>
              <a:rPr lang="en-US" altLang="en-US" dirty="0" smtClean="0">
                <a:latin typeface="Arial" panose="020B0604020202020204" pitchFamily="34" charset="0"/>
                <a:cs typeface="Arial" panose="020B0604020202020204" pitchFamily="34" charset="0"/>
              </a:rPr>
              <a:t>Boron is classified as a semi-metal. The others are metals.</a:t>
            </a:r>
          </a:p>
          <a:p>
            <a:r>
              <a:rPr lang="en-US" altLang="en-US" dirty="0">
                <a:latin typeface="Arial" panose="020B0604020202020204" pitchFamily="34" charset="0"/>
                <a:cs typeface="Arial" panose="020B0604020202020204" pitchFamily="34" charset="0"/>
              </a:rPr>
              <a:t>Aluminum is the 3</a:t>
            </a:r>
            <a:r>
              <a:rPr lang="en-US" altLang="en-US" baseline="30000" dirty="0">
                <a:latin typeface="Arial" panose="020B0604020202020204" pitchFamily="34" charset="0"/>
                <a:cs typeface="Arial" panose="020B0604020202020204" pitchFamily="34" charset="0"/>
              </a:rPr>
              <a:t>rd</a:t>
            </a:r>
            <a:r>
              <a:rPr lang="en-US" altLang="en-US" dirty="0">
                <a:latin typeface="Arial" panose="020B0604020202020204" pitchFamily="34" charset="0"/>
                <a:cs typeface="Arial" panose="020B0604020202020204" pitchFamily="34" charset="0"/>
              </a:rPr>
              <a:t> most abundant element </a:t>
            </a:r>
            <a:r>
              <a:rPr lang="en-US" altLang="en-US" dirty="0" smtClean="0">
                <a:latin typeface="Arial" panose="020B0604020202020204" pitchFamily="34" charset="0"/>
                <a:cs typeface="Arial" panose="020B0604020202020204" pitchFamily="34" charset="0"/>
              </a:rPr>
              <a:t>in the earth’s crust. And is 2</a:t>
            </a:r>
            <a:r>
              <a:rPr lang="en-US" altLang="en-US" baseline="30000" dirty="0" smtClean="0">
                <a:latin typeface="Arial" panose="020B0604020202020204" pitchFamily="34" charset="0"/>
                <a:cs typeface="Arial" panose="020B0604020202020204" pitchFamily="34" charset="0"/>
              </a:rPr>
              <a:t>nd</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 production and consumption </a:t>
            </a:r>
            <a:r>
              <a:rPr lang="en-US" altLang="en-US" dirty="0" smtClean="0">
                <a:latin typeface="Arial" panose="020B0604020202020204" pitchFamily="34" charset="0"/>
                <a:cs typeface="Arial" panose="020B0604020202020204" pitchFamily="34" charset="0"/>
              </a:rPr>
              <a:t>behind iron.  </a:t>
            </a:r>
          </a:p>
          <a:p>
            <a:r>
              <a:rPr lang="en-US" altLang="en-US" dirty="0" smtClean="0">
                <a:latin typeface="Arial" panose="020B0604020202020204" pitchFamily="34" charset="0"/>
                <a:cs typeface="Arial" panose="020B0604020202020204" pitchFamily="34" charset="0"/>
              </a:rPr>
              <a:t>It is found in common bauxite ore.</a:t>
            </a:r>
          </a:p>
          <a:p>
            <a:r>
              <a:rPr lang="en-US" altLang="en-US" dirty="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harles </a:t>
            </a:r>
            <a:r>
              <a:rPr lang="en-US" altLang="en-US" dirty="0">
                <a:latin typeface="Arial" panose="020B0604020202020204" pitchFamily="34" charset="0"/>
                <a:cs typeface="Arial" panose="020B0604020202020204" pitchFamily="34" charset="0"/>
              </a:rPr>
              <a:t>Hall </a:t>
            </a:r>
            <a:r>
              <a:rPr lang="en-US" altLang="en-US" dirty="0" smtClean="0">
                <a:latin typeface="Arial" panose="020B0604020202020204" pitchFamily="34" charset="0"/>
                <a:cs typeface="Arial" panose="020B0604020202020204" pitchFamily="34" charset="0"/>
              </a:rPr>
              <a:t>(from Cleveland) discovered an inexpensive way to extract the metal from the ore.   Before this, aluminum was more expensive than gold.    </a:t>
            </a:r>
            <a:endParaRPr lang="en-US" altLang="en-US" dirty="0">
              <a:latin typeface="Arial" panose="020B0604020202020204" pitchFamily="34" charset="0"/>
              <a:cs typeface="Arial" panose="020B0604020202020204" pitchFamily="34" charset="0"/>
            </a:endParaRPr>
          </a:p>
          <a:p>
            <a:endParaRPr lang="en-US" altLang="en-US" dirty="0" smtClean="0"/>
          </a:p>
        </p:txBody>
      </p:sp>
    </p:spTree>
  </p:cSld>
  <p:clrMapOvr>
    <a:masterClrMapping/>
  </p:clrMapOvr>
  <p:transition spd="med">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639762"/>
          </a:xfrm>
        </p:spPr>
        <p:txBody>
          <a:bodyPr>
            <a:normAutofit fontScale="90000"/>
          </a:bodyPr>
          <a:lstStyle/>
          <a:p>
            <a:pPr algn="l"/>
            <a:r>
              <a:rPr lang="en-US" altLang="en-US" b="0" dirty="0" smtClean="0">
                <a:effectLst/>
              </a:rPr>
              <a:t>4A The Carbon Group</a:t>
            </a:r>
          </a:p>
        </p:txBody>
      </p:sp>
      <p:sp>
        <p:nvSpPr>
          <p:cNvPr id="61443" name="Rectangle 3"/>
          <p:cNvSpPr>
            <a:spLocks noGrp="1" noChangeArrowheads="1"/>
          </p:cNvSpPr>
          <p:nvPr>
            <p:ph idx="1"/>
          </p:nvPr>
        </p:nvSpPr>
        <p:spPr>
          <a:xfrm>
            <a:off x="228600" y="990600"/>
            <a:ext cx="8458200" cy="5318760"/>
          </a:xfrm>
        </p:spPr>
        <p:txBody>
          <a:bodyPr>
            <a:normAutofit fontScale="55000" lnSpcReduction="20000"/>
          </a:bodyPr>
          <a:lstStyle/>
          <a:p>
            <a:r>
              <a:rPr lang="en-US" altLang="en-US" sz="4400" dirty="0" smtClean="0">
                <a:latin typeface="Arial" panose="020B0604020202020204" pitchFamily="34" charset="0"/>
                <a:cs typeface="Arial" panose="020B0604020202020204" pitchFamily="34" charset="0"/>
              </a:rPr>
              <a:t>The Carbon Group consists of elements:  Carbon, Silicon,  Germanium, Tin, and Lead</a:t>
            </a:r>
          </a:p>
          <a:p>
            <a:r>
              <a:rPr lang="en-US" altLang="en-US" sz="4400" dirty="0" smtClean="0">
                <a:latin typeface="Arial" panose="020B0604020202020204" pitchFamily="34" charset="0"/>
                <a:cs typeface="Arial" panose="020B0604020202020204" pitchFamily="34" charset="0"/>
              </a:rPr>
              <a:t>Carbon</a:t>
            </a:r>
          </a:p>
          <a:p>
            <a:pPr lvl="1"/>
            <a:r>
              <a:rPr lang="en-US" altLang="en-US" sz="4400" dirty="0" smtClean="0">
                <a:latin typeface="Arial" panose="020B0604020202020204" pitchFamily="34" charset="0"/>
                <a:cs typeface="Arial" panose="020B0604020202020204" pitchFamily="34" charset="0"/>
              </a:rPr>
              <a:t>All living things contain large molecules that are based on the element carbon.</a:t>
            </a:r>
            <a:endParaRPr lang="en-US" altLang="en-US" sz="4400" dirty="0">
              <a:latin typeface="Arial" panose="020B0604020202020204" pitchFamily="34" charset="0"/>
              <a:cs typeface="Arial" panose="020B0604020202020204" pitchFamily="34" charset="0"/>
            </a:endParaRPr>
          </a:p>
          <a:p>
            <a:pPr lvl="1"/>
            <a:r>
              <a:rPr lang="en-US" altLang="en-US" sz="4400" dirty="0">
                <a:latin typeface="Arial" panose="020B0604020202020204" pitchFamily="34" charset="0"/>
                <a:cs typeface="Arial" panose="020B0604020202020204" pitchFamily="34" charset="0"/>
              </a:rPr>
              <a:t>Found in the fossil fuels coal, petroleum, and natural gas.</a:t>
            </a:r>
          </a:p>
          <a:p>
            <a:pPr lvl="1"/>
            <a:r>
              <a:rPr lang="en-US" altLang="en-US" sz="4400" dirty="0" smtClean="0">
                <a:latin typeface="Arial" panose="020B0604020202020204" pitchFamily="34" charset="0"/>
                <a:cs typeface="Arial" panose="020B0604020202020204" pitchFamily="34" charset="0"/>
              </a:rPr>
              <a:t>Produces </a:t>
            </a:r>
            <a:r>
              <a:rPr lang="en-US" altLang="en-US" sz="4400" dirty="0">
                <a:latin typeface="Arial" panose="020B0604020202020204" pitchFamily="34" charset="0"/>
                <a:cs typeface="Arial" panose="020B0604020202020204" pitchFamily="34" charset="0"/>
              </a:rPr>
              <a:t>hydrocarbons when combined with </a:t>
            </a:r>
            <a:r>
              <a:rPr lang="en-US" altLang="en-US" sz="4400" dirty="0" smtClean="0">
                <a:latin typeface="Arial" panose="020B0604020202020204" pitchFamily="34" charset="0"/>
                <a:cs typeface="Arial" panose="020B0604020202020204" pitchFamily="34" charset="0"/>
              </a:rPr>
              <a:t>hydrogen</a:t>
            </a:r>
          </a:p>
          <a:p>
            <a:r>
              <a:rPr lang="en-US" altLang="en-US" sz="4400" dirty="0">
                <a:latin typeface="Arial" panose="020B0604020202020204" pitchFamily="34" charset="0"/>
                <a:cs typeface="Arial" panose="020B0604020202020204" pitchFamily="34" charset="0"/>
              </a:rPr>
              <a:t>Silicon</a:t>
            </a:r>
          </a:p>
          <a:p>
            <a:pPr lvl="1"/>
            <a:r>
              <a:rPr lang="en-US" altLang="en-US" sz="4400" dirty="0">
                <a:latin typeface="Arial" panose="020B0604020202020204" pitchFamily="34" charset="0"/>
                <a:cs typeface="Arial" panose="020B0604020202020204" pitchFamily="34" charset="0"/>
              </a:rPr>
              <a:t>The second most abundant element in Earth’s crust</a:t>
            </a:r>
            <a:r>
              <a:rPr lang="en-US" altLang="en-US" sz="4400" dirty="0" smtClean="0">
                <a:latin typeface="Arial" panose="020B0604020202020204" pitchFamily="34" charset="0"/>
                <a:cs typeface="Arial" panose="020B0604020202020204" pitchFamily="34" charset="0"/>
              </a:rPr>
              <a:t>.    Located </a:t>
            </a:r>
            <a:r>
              <a:rPr lang="en-US" altLang="en-US" sz="4400" dirty="0">
                <a:latin typeface="Arial" panose="020B0604020202020204" pitchFamily="34" charset="0"/>
                <a:cs typeface="Arial" panose="020B0604020202020204" pitchFamily="34" charset="0"/>
              </a:rPr>
              <a:t>in sand</a:t>
            </a:r>
          </a:p>
          <a:p>
            <a:r>
              <a:rPr lang="en-US" altLang="en-US" sz="4400" dirty="0">
                <a:latin typeface="Arial" panose="020B0604020202020204" pitchFamily="34" charset="0"/>
                <a:cs typeface="Arial" panose="020B0604020202020204" pitchFamily="34" charset="0"/>
              </a:rPr>
              <a:t>Germanium, Tin, and Lead</a:t>
            </a:r>
          </a:p>
          <a:p>
            <a:pPr lvl="1"/>
            <a:r>
              <a:rPr lang="en-US" altLang="en-US" sz="4400" dirty="0" smtClean="0">
                <a:latin typeface="Arial" panose="020B0604020202020204" pitchFamily="34" charset="0"/>
                <a:cs typeface="Arial" panose="020B0604020202020204" pitchFamily="34" charset="0"/>
              </a:rPr>
              <a:t>Germanium is an important metalloid</a:t>
            </a:r>
            <a:endParaRPr lang="en-US" altLang="en-US" sz="4400" dirty="0">
              <a:latin typeface="Arial" panose="020B0604020202020204" pitchFamily="34" charset="0"/>
              <a:cs typeface="Arial" panose="020B0604020202020204" pitchFamily="34" charset="0"/>
            </a:endParaRPr>
          </a:p>
          <a:p>
            <a:pPr lvl="1"/>
            <a:r>
              <a:rPr lang="en-US" altLang="en-US" sz="4400" dirty="0" smtClean="0">
                <a:latin typeface="Arial" panose="020B0604020202020204" pitchFamily="34" charset="0"/>
                <a:cs typeface="Arial" panose="020B0604020202020204" pitchFamily="34" charset="0"/>
              </a:rPr>
              <a:t>Tin and Lead are found in many products </a:t>
            </a:r>
            <a:endParaRPr lang="en-US" altLang="en-US" sz="4400" dirty="0">
              <a:latin typeface="Arial" panose="020B0604020202020204" pitchFamily="34" charset="0"/>
              <a:cs typeface="Arial" panose="020B0604020202020204" pitchFamily="34" charset="0"/>
            </a:endParaRPr>
          </a:p>
          <a:p>
            <a:pPr lvl="1"/>
            <a:endParaRPr lang="en-US" altLang="en-US" sz="3600" dirty="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563562"/>
          </a:xfrm>
        </p:spPr>
        <p:txBody>
          <a:bodyPr>
            <a:normAutofit fontScale="90000"/>
          </a:bodyPr>
          <a:lstStyle/>
          <a:p>
            <a:pPr algn="l"/>
            <a:r>
              <a:rPr lang="en-US" altLang="en-US" b="0" dirty="0" smtClean="0">
                <a:effectLst/>
              </a:rPr>
              <a:t>5A The Nitrogen Group</a:t>
            </a:r>
          </a:p>
        </p:txBody>
      </p:sp>
      <p:sp>
        <p:nvSpPr>
          <p:cNvPr id="64515" name="Rectangle 3"/>
          <p:cNvSpPr>
            <a:spLocks noGrp="1" noChangeArrowheads="1"/>
          </p:cNvSpPr>
          <p:nvPr>
            <p:ph idx="1"/>
          </p:nvPr>
        </p:nvSpPr>
        <p:spPr>
          <a:xfrm>
            <a:off x="228600" y="1066800"/>
            <a:ext cx="8534400" cy="5410200"/>
          </a:xfrm>
        </p:spPr>
        <p:txBody>
          <a:bodyPr>
            <a:normAutofit lnSpcReduction="10000"/>
          </a:bodyPr>
          <a:lstStyle/>
          <a:p>
            <a:r>
              <a:rPr lang="en-US" altLang="en-US" dirty="0" smtClean="0">
                <a:latin typeface="Arial" panose="020B0604020202020204" pitchFamily="34" charset="0"/>
                <a:cs typeface="Arial" panose="020B0604020202020204" pitchFamily="34" charset="0"/>
              </a:rPr>
              <a:t>The Nitrogen group consists of elements: Nitrogen, Phosphorus, Arsenic,  Antimony, </a:t>
            </a:r>
          </a:p>
          <a:p>
            <a:pPr lvl="1"/>
            <a:r>
              <a:rPr lang="en-US" altLang="en-US" sz="2800" dirty="0" smtClean="0">
                <a:latin typeface="Arial" panose="020B0604020202020204" pitchFamily="34" charset="0"/>
                <a:cs typeface="Arial" panose="020B0604020202020204" pitchFamily="34" charset="0"/>
              </a:rPr>
              <a:t>Bismuth</a:t>
            </a:r>
          </a:p>
          <a:p>
            <a:r>
              <a:rPr lang="en-US" altLang="en-US" dirty="0" smtClean="0">
                <a:latin typeface="Arial" panose="020B0604020202020204" pitchFamily="34" charset="0"/>
                <a:cs typeface="Arial" panose="020B0604020202020204" pitchFamily="34" charset="0"/>
              </a:rPr>
              <a:t>Nitrogen </a:t>
            </a:r>
            <a:r>
              <a:rPr lang="en-US" altLang="en-US" dirty="0">
                <a:latin typeface="Arial" panose="020B0604020202020204" pitchFamily="34" charset="0"/>
                <a:cs typeface="Arial" panose="020B0604020202020204" pitchFamily="34" charset="0"/>
              </a:rPr>
              <a:t>is </a:t>
            </a:r>
            <a:r>
              <a:rPr lang="en-US" altLang="en-US" dirty="0" smtClean="0">
                <a:latin typeface="Arial" panose="020B0604020202020204" pitchFamily="34" charset="0"/>
                <a:cs typeface="Arial" panose="020B0604020202020204" pitchFamily="34" charset="0"/>
              </a:rPr>
              <a:t>a colorless, odorless gas that makes up 80 % of the earth’s atmosphere.</a:t>
            </a:r>
          </a:p>
          <a:p>
            <a:r>
              <a:rPr lang="en-US" altLang="en-US" dirty="0" smtClean="0">
                <a:latin typeface="Arial" panose="020B0604020202020204" pitchFamily="34" charset="0"/>
                <a:cs typeface="Arial" panose="020B0604020202020204" pitchFamily="34" charset="0"/>
              </a:rPr>
              <a:t>Used </a:t>
            </a:r>
            <a:r>
              <a:rPr lang="en-US" altLang="en-US" dirty="0">
                <a:latin typeface="Arial" panose="020B0604020202020204" pitchFamily="34" charset="0"/>
                <a:cs typeface="Arial" panose="020B0604020202020204" pitchFamily="34" charset="0"/>
              </a:rPr>
              <a:t>in ammonia and plant </a:t>
            </a:r>
            <a:r>
              <a:rPr lang="en-US" altLang="en-US" dirty="0" smtClean="0">
                <a:latin typeface="Arial" panose="020B0604020202020204" pitchFamily="34" charset="0"/>
                <a:cs typeface="Arial" panose="020B0604020202020204" pitchFamily="34" charset="0"/>
              </a:rPr>
              <a:t>fertilizers</a:t>
            </a:r>
          </a:p>
          <a:p>
            <a:r>
              <a:rPr lang="en-US" altLang="en-US" dirty="0" smtClean="0">
                <a:latin typeface="Arial" panose="020B0604020202020204" pitchFamily="34" charset="0"/>
                <a:cs typeface="Arial" panose="020B0604020202020204" pitchFamily="34" charset="0"/>
              </a:rPr>
              <a:t>Phosphorus has a waxy feel to it and it will ignite in air.   It can be very dangerous.</a:t>
            </a:r>
            <a:endParaRPr lang="en-US" altLang="en-US" dirty="0">
              <a:latin typeface="Arial" panose="020B0604020202020204" pitchFamily="34" charset="0"/>
              <a:cs typeface="Arial" panose="020B0604020202020204" pitchFamily="34" charset="0"/>
            </a:endParaRPr>
          </a:p>
          <a:p>
            <a:pPr lvl="1"/>
            <a:r>
              <a:rPr lang="en-US" altLang="en-US" sz="2800" dirty="0" smtClean="0">
                <a:latin typeface="Arial" panose="020B0604020202020204" pitchFamily="34" charset="0"/>
                <a:cs typeface="Arial" panose="020B0604020202020204" pitchFamily="34" charset="0"/>
              </a:rPr>
              <a:t>Bones </a:t>
            </a:r>
            <a:r>
              <a:rPr lang="en-US" altLang="en-US" sz="2800" dirty="0">
                <a:latin typeface="Arial" panose="020B0604020202020204" pitchFamily="34" charset="0"/>
                <a:cs typeface="Arial" panose="020B0604020202020204" pitchFamily="34" charset="0"/>
              </a:rPr>
              <a:t>in the human body are made of calcium and </a:t>
            </a:r>
            <a:r>
              <a:rPr lang="en-US" altLang="en-US" sz="2800" dirty="0" smtClean="0">
                <a:latin typeface="Arial" panose="020B0604020202020204" pitchFamily="34" charset="0"/>
                <a:cs typeface="Arial" panose="020B0604020202020204" pitchFamily="34" charset="0"/>
              </a:rPr>
              <a:t>phosphorus</a:t>
            </a:r>
          </a:p>
          <a:p>
            <a:pPr lvl="1"/>
            <a:r>
              <a:rPr lang="en-US" altLang="en-US" sz="2800" dirty="0" smtClean="0">
                <a:latin typeface="Arial" panose="020B0604020202020204" pitchFamily="34" charset="0"/>
                <a:cs typeface="Arial" panose="020B0604020202020204" pitchFamily="34" charset="0"/>
              </a:rPr>
              <a:t>Phosphoric Acid is used in cola drinks to give it a sharp taste.</a:t>
            </a:r>
            <a:endParaRPr lang="en-US" altLang="en-US" sz="28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lvl="1"/>
            <a:endParaRPr lang="en-US" altLang="en-US" dirty="0">
              <a:latin typeface="Arial" panose="020B0604020202020204" pitchFamily="34" charset="0"/>
              <a:cs typeface="Arial" panose="020B0604020202020204" pitchFamily="34" charset="0"/>
            </a:endParaRPr>
          </a:p>
          <a:p>
            <a:pPr lvl="1"/>
            <a:endParaRPr lang="en-US" altLang="en-US" dirty="0" smtClean="0">
              <a:latin typeface="Arial" panose="020B0604020202020204" pitchFamily="34" charset="0"/>
              <a:cs typeface="Arial" panose="020B0604020202020204" pitchFamily="34" charset="0"/>
            </a:endParaRPr>
          </a:p>
        </p:txBody>
      </p:sp>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rtlCol="0">
            <a:normAutofit fontScale="90000"/>
          </a:bodyPr>
          <a:lstStyle/>
          <a:p>
            <a:pPr fontAlgn="auto">
              <a:spcAft>
                <a:spcPts val="0"/>
              </a:spcAft>
              <a:defRPr/>
            </a:pPr>
            <a:r>
              <a:rPr lang="en-US" altLang="en-US" sz="5000" smtClean="0">
                <a:solidFill>
                  <a:schemeClr val="bg1"/>
                </a:solidFill>
                <a:latin typeface="Franklin Gothic Medium" pitchFamily="34" charset="0"/>
              </a:rPr>
              <a:t>Forerunners of the Periodic Table</a:t>
            </a:r>
          </a:p>
        </p:txBody>
      </p:sp>
      <p:sp>
        <p:nvSpPr>
          <p:cNvPr id="7171" name="Rectangle 1027"/>
          <p:cNvSpPr>
            <a:spLocks noGrp="1" noChangeArrowheads="1"/>
          </p:cNvSpPr>
          <p:nvPr>
            <p:ph idx="1"/>
          </p:nvPr>
        </p:nvSpPr>
        <p:spPr/>
        <p:txBody>
          <a:bodyPr>
            <a:normAutofit/>
          </a:bodyPr>
          <a:lstStyle/>
          <a:p>
            <a:pPr>
              <a:lnSpc>
                <a:spcPct val="90000"/>
              </a:lnSpc>
            </a:pPr>
            <a:r>
              <a:rPr lang="en-US" altLang="en-US" sz="3200" dirty="0" smtClean="0">
                <a:solidFill>
                  <a:schemeClr val="bg1"/>
                </a:solidFill>
                <a:latin typeface="Arial" panose="020B0604020202020204" pitchFamily="34" charset="0"/>
                <a:cs typeface="Arial" panose="020B0604020202020204" pitchFamily="34" charset="0"/>
              </a:rPr>
              <a:t>Dmitri Mendeleev is credited for the modern model of the periodic table which places elements in order by increasing atomic mass and those in the same column had similar properties. All of which helped him down the line when he needed to name the missing element </a:t>
            </a:r>
            <a:r>
              <a:rPr lang="en-US" altLang="en-US" sz="3200" dirty="0" err="1" smtClean="0">
                <a:solidFill>
                  <a:schemeClr val="bg1"/>
                </a:solidFill>
                <a:latin typeface="Arial" panose="020B0604020202020204" pitchFamily="34" charset="0"/>
                <a:cs typeface="Arial" panose="020B0604020202020204" pitchFamily="34" charset="0"/>
              </a:rPr>
              <a:t>Ekasilicon</a:t>
            </a:r>
            <a:r>
              <a:rPr lang="en-US" altLang="en-US" sz="3200" dirty="0" smtClean="0">
                <a:solidFill>
                  <a:schemeClr val="bg1"/>
                </a:solidFill>
                <a:latin typeface="Arial" panose="020B0604020202020204" pitchFamily="34" charset="0"/>
                <a:cs typeface="Arial" panose="020B0604020202020204" pitchFamily="34" charset="0"/>
              </a:rPr>
              <a:t> which was later found in Germany</a:t>
            </a:r>
            <a:r>
              <a:rPr lang="en-US" altLang="en-US" sz="3200" dirty="0" smtClean="0">
                <a:solidFill>
                  <a:srgbClr val="333333"/>
                </a:solidFill>
                <a:latin typeface="Arial" panose="020B0604020202020204" pitchFamily="34" charset="0"/>
                <a:cs typeface="Arial" panose="020B0604020202020204" pitchFamily="34" charset="0"/>
              </a:rPr>
              <a:t>.</a:t>
            </a:r>
          </a:p>
        </p:txBody>
      </p:sp>
    </p:spTree>
  </p:cSld>
  <p:clrMapOvr>
    <a:masterClrMapping/>
  </p:clrMapOvr>
  <p:transition spd="med">
    <p:comb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152400"/>
            <a:ext cx="8229600" cy="639762"/>
          </a:xfrm>
        </p:spPr>
        <p:txBody>
          <a:bodyPr>
            <a:normAutofit fontScale="90000"/>
          </a:bodyPr>
          <a:lstStyle/>
          <a:p>
            <a:pPr algn="l"/>
            <a:r>
              <a:rPr lang="en-US" altLang="en-US" b="0" dirty="0" smtClean="0">
                <a:effectLst/>
              </a:rPr>
              <a:t>6A The Oxygen Group</a:t>
            </a:r>
          </a:p>
        </p:txBody>
      </p:sp>
      <p:sp>
        <p:nvSpPr>
          <p:cNvPr id="68611" name="Rectangle 3"/>
          <p:cNvSpPr>
            <a:spLocks noGrp="1" noChangeArrowheads="1"/>
          </p:cNvSpPr>
          <p:nvPr>
            <p:ph idx="1"/>
          </p:nvPr>
        </p:nvSpPr>
        <p:spPr>
          <a:xfrm>
            <a:off x="228600" y="762000"/>
            <a:ext cx="8686800" cy="5943600"/>
          </a:xfrm>
        </p:spPr>
        <p:txBody>
          <a:bodyPr>
            <a:noAutofit/>
          </a:bodyPr>
          <a:lstStyle/>
          <a:p>
            <a:r>
              <a:rPr lang="en-US" altLang="en-US" sz="2000" dirty="0" smtClean="0">
                <a:latin typeface="Arial" panose="020B0604020202020204" pitchFamily="34" charset="0"/>
                <a:cs typeface="Arial" panose="020B0604020202020204" pitchFamily="34" charset="0"/>
              </a:rPr>
              <a:t>The oxygen group consists of elements: Oxygen, Sulfur, Selenium, Tellurium, and Polonium</a:t>
            </a:r>
          </a:p>
          <a:p>
            <a:r>
              <a:rPr lang="en-US" altLang="en-US" sz="2000" dirty="0" smtClean="0">
                <a:latin typeface="Arial" panose="020B0604020202020204" pitchFamily="34" charset="0"/>
                <a:cs typeface="Arial" panose="020B0604020202020204" pitchFamily="34" charset="0"/>
              </a:rPr>
              <a:t>Oxygen; O</a:t>
            </a:r>
            <a:r>
              <a:rPr lang="en-US" altLang="en-US" sz="2000" baseline="-25000" dirty="0" smtClean="0">
                <a:latin typeface="Arial" panose="020B0604020202020204" pitchFamily="34" charset="0"/>
                <a:cs typeface="Arial" panose="020B0604020202020204" pitchFamily="34" charset="0"/>
              </a:rPr>
              <a:t>2</a:t>
            </a:r>
            <a:r>
              <a:rPr lang="en-US" altLang="en-US" sz="2000" dirty="0" smtClean="0">
                <a:latin typeface="Arial" panose="020B0604020202020204" pitchFamily="34" charset="0"/>
                <a:cs typeface="Arial" panose="020B0604020202020204" pitchFamily="34" charset="0"/>
              </a:rPr>
              <a:t> , is a colorless, odorless gas that makes up 21 % of our atmosphere and is the most common element in the earth’s crust.</a:t>
            </a:r>
            <a:endParaRPr lang="en-US" altLang="en-US" sz="2000" dirty="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Obviously has a crucial biological function.</a:t>
            </a:r>
          </a:p>
          <a:p>
            <a:pPr lvl="1"/>
            <a:r>
              <a:rPr lang="en-US" altLang="en-US" sz="2000" dirty="0" smtClean="0">
                <a:latin typeface="Arial" panose="020B0604020202020204" pitchFamily="34" charset="0"/>
                <a:cs typeface="Arial" panose="020B0604020202020204" pitchFamily="34" charset="0"/>
              </a:rPr>
              <a:t>Many industrial uses:  Steel making, welding, chemical processes.</a:t>
            </a:r>
            <a:endParaRPr lang="en-US" altLang="en-US" sz="2000" dirty="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O</a:t>
            </a:r>
            <a:r>
              <a:rPr lang="en-US" altLang="en-US" sz="2000" baseline="-25000" dirty="0" smtClean="0">
                <a:latin typeface="Arial" panose="020B0604020202020204" pitchFamily="34" charset="0"/>
                <a:cs typeface="Arial" panose="020B0604020202020204" pitchFamily="34" charset="0"/>
              </a:rPr>
              <a:t>3 </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is an allotrope of oxygen called ozone and </a:t>
            </a:r>
            <a:r>
              <a:rPr lang="en-US" altLang="en-US" sz="2000" dirty="0">
                <a:latin typeface="Arial" panose="020B0604020202020204" pitchFamily="34" charset="0"/>
                <a:cs typeface="Arial" panose="020B0604020202020204" pitchFamily="34" charset="0"/>
              </a:rPr>
              <a:t>plays an </a:t>
            </a:r>
            <a:r>
              <a:rPr lang="en-US" altLang="en-US" sz="2000" dirty="0" smtClean="0">
                <a:latin typeface="Arial" panose="020B0604020202020204" pitchFamily="34" charset="0"/>
                <a:cs typeface="Arial" panose="020B0604020202020204" pitchFamily="34" charset="0"/>
              </a:rPr>
              <a:t>important role </a:t>
            </a:r>
            <a:r>
              <a:rPr lang="en-US" altLang="en-US" sz="2000" dirty="0">
                <a:latin typeface="Arial" panose="020B0604020202020204" pitchFamily="34" charset="0"/>
                <a:cs typeface="Arial" panose="020B0604020202020204" pitchFamily="34" charset="0"/>
              </a:rPr>
              <a:t>in the upper </a:t>
            </a:r>
            <a:r>
              <a:rPr lang="en-US" altLang="en-US" sz="2000" dirty="0" smtClean="0">
                <a:latin typeface="Arial" panose="020B0604020202020204" pitchFamily="34" charset="0"/>
                <a:cs typeface="Arial" panose="020B0604020202020204" pitchFamily="34" charset="0"/>
              </a:rPr>
              <a:t>atmosphere, protecting our planet.</a:t>
            </a:r>
          </a:p>
          <a:p>
            <a:r>
              <a:rPr lang="en-US" altLang="en-US" sz="2000" dirty="0" smtClean="0">
                <a:latin typeface="Arial" panose="020B0604020202020204" pitchFamily="34" charset="0"/>
                <a:cs typeface="Arial" panose="020B0604020202020204" pitchFamily="34" charset="0"/>
              </a:rPr>
              <a:t>Sulfur</a:t>
            </a:r>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Known as Brimstone and Fool’s Gold in the Old Days</a:t>
            </a:r>
          </a:p>
          <a:p>
            <a:pPr lvl="1"/>
            <a:r>
              <a:rPr lang="en-US" altLang="en-US" sz="2000" dirty="0" smtClean="0">
                <a:latin typeface="Arial" panose="020B0604020202020204" pitchFamily="34" charset="0"/>
                <a:cs typeface="Arial" panose="020B0604020202020204" pitchFamily="34" charset="0"/>
              </a:rPr>
              <a:t>Possesses </a:t>
            </a:r>
            <a:r>
              <a:rPr lang="en-US" altLang="en-US" sz="2000" dirty="0">
                <a:latin typeface="Arial" panose="020B0604020202020204" pitchFamily="34" charset="0"/>
                <a:cs typeface="Arial" panose="020B0604020202020204" pitchFamily="34" charset="0"/>
              </a:rPr>
              <a:t>a very distinctive </a:t>
            </a:r>
            <a:r>
              <a:rPr lang="en-US" altLang="en-US" sz="2000" dirty="0" smtClean="0">
                <a:latin typeface="Arial" panose="020B0604020202020204" pitchFamily="34" charset="0"/>
                <a:cs typeface="Arial" panose="020B0604020202020204" pitchFamily="34" charset="0"/>
              </a:rPr>
              <a:t>smell.</a:t>
            </a:r>
          </a:p>
          <a:p>
            <a:pPr lvl="1"/>
            <a:r>
              <a:rPr lang="en-US" altLang="en-US" sz="2000" dirty="0" smtClean="0">
                <a:latin typeface="Arial" panose="020B0604020202020204" pitchFamily="34" charset="0"/>
                <a:cs typeface="Arial" panose="020B0604020202020204" pitchFamily="34" charset="0"/>
              </a:rPr>
              <a:t>One of the few elements found in the elemental state, esp. around volcanos.</a:t>
            </a:r>
            <a:endParaRPr lang="en-US" altLang="en-US" sz="2000" dirty="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Used </a:t>
            </a:r>
            <a:r>
              <a:rPr lang="en-US" altLang="en-US" sz="2000" dirty="0">
                <a:latin typeface="Arial" panose="020B0604020202020204" pitchFamily="34" charset="0"/>
                <a:cs typeface="Arial" panose="020B0604020202020204" pitchFamily="34" charset="0"/>
              </a:rPr>
              <a:t>in manufacturing as Sulfuric Acid </a:t>
            </a:r>
            <a:r>
              <a:rPr lang="en-US" altLang="en-US" sz="2000" dirty="0" smtClean="0">
                <a:latin typeface="Arial" panose="020B0604020202020204" pitchFamily="34" charset="0"/>
                <a:cs typeface="Arial" panose="020B0604020202020204" pitchFamily="34" charset="0"/>
              </a:rPr>
              <a:t>which is the most important industrial chemical: Papermaking, steel production, etc.</a:t>
            </a:r>
            <a:endParaRPr lang="en-US" altLang="en-US" sz="2000" dirty="0">
              <a:latin typeface="Arial" panose="020B0604020202020204" pitchFamily="34" charset="0"/>
              <a:cs typeface="Arial" panose="020B0604020202020204" pitchFamily="34" charset="0"/>
            </a:endParaRPr>
          </a:p>
          <a:p>
            <a:pPr lvl="3">
              <a:buFontTx/>
              <a:buNone/>
            </a:pPr>
            <a:endParaRPr lang="en-US" altLang="en-US" dirty="0">
              <a:latin typeface="Arial" panose="020B0604020202020204" pitchFamily="34" charset="0"/>
              <a:cs typeface="Arial" panose="020B0604020202020204" pitchFamily="34" charset="0"/>
            </a:endParaRPr>
          </a:p>
          <a:p>
            <a:pPr lvl="2"/>
            <a:endParaRPr lang="en-US" altLang="en-US" sz="2000" dirty="0">
              <a:latin typeface="Arial" panose="020B0604020202020204" pitchFamily="34" charset="0"/>
              <a:cs typeface="Arial" panose="020B0604020202020204" pitchFamily="34" charset="0"/>
            </a:endParaRPr>
          </a:p>
          <a:p>
            <a:pPr lvl="1"/>
            <a:endParaRPr lang="en-US" altLang="en-US" sz="2000" dirty="0" smtClean="0">
              <a:latin typeface="Arial" panose="020B0604020202020204" pitchFamily="34" charset="0"/>
              <a:cs typeface="Arial" panose="020B0604020202020204" pitchFamily="34" charset="0"/>
            </a:endParaRPr>
          </a:p>
          <a:p>
            <a:pPr lvl="2"/>
            <a:endParaRPr lang="en-US" altLang="en-US" sz="2000" dirty="0" smtClean="0">
              <a:latin typeface="Arial" panose="020B0604020202020204" pitchFamily="34" charset="0"/>
              <a:cs typeface="Arial" panose="020B0604020202020204" pitchFamily="34" charset="0"/>
            </a:endParaRPr>
          </a:p>
        </p:txBody>
      </p:sp>
    </p:spTree>
  </p:cSld>
  <p:clrMapOvr>
    <a:masterClrMapping/>
  </p:clrMapOvr>
  <p:transition spd="med">
    <p:spli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792162"/>
          </a:xfrm>
        </p:spPr>
        <p:txBody>
          <a:bodyPr/>
          <a:lstStyle/>
          <a:p>
            <a:pPr algn="l"/>
            <a:r>
              <a:rPr lang="en-US" altLang="en-US" b="0" dirty="0" smtClean="0">
                <a:effectLst/>
              </a:rPr>
              <a:t>The Oxygen Group</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737100"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152400"/>
            <a:ext cx="8458200" cy="685800"/>
          </a:xfrm>
        </p:spPr>
        <p:txBody>
          <a:bodyPr>
            <a:normAutofit fontScale="90000"/>
          </a:bodyPr>
          <a:lstStyle/>
          <a:p>
            <a:pPr algn="l"/>
            <a:r>
              <a:rPr lang="en-US" altLang="en-US" b="0" dirty="0" smtClean="0">
                <a:effectLst/>
              </a:rPr>
              <a:t>7A The Halogens</a:t>
            </a:r>
          </a:p>
        </p:txBody>
      </p:sp>
      <p:sp>
        <p:nvSpPr>
          <p:cNvPr id="72707" name="Rectangle 3"/>
          <p:cNvSpPr>
            <a:spLocks noGrp="1" noChangeArrowheads="1"/>
          </p:cNvSpPr>
          <p:nvPr>
            <p:ph idx="1"/>
          </p:nvPr>
        </p:nvSpPr>
        <p:spPr>
          <a:xfrm>
            <a:off x="0" y="838200"/>
            <a:ext cx="9067800" cy="5471160"/>
          </a:xfrm>
        </p:spPr>
        <p:txBody>
          <a:bodyPr>
            <a:normAutofit/>
          </a:bodyPr>
          <a:lstStyle/>
          <a:p>
            <a:r>
              <a:rPr lang="en-US" altLang="en-US" dirty="0" smtClean="0">
                <a:latin typeface="Arial" panose="020B0604020202020204" pitchFamily="34" charset="0"/>
                <a:cs typeface="Arial" panose="020B0604020202020204" pitchFamily="34" charset="0"/>
              </a:rPr>
              <a:t>All the Group 7 elements are non-metals:  </a:t>
            </a:r>
          </a:p>
          <a:p>
            <a:pPr lvl="1"/>
            <a:r>
              <a:rPr lang="en-US" altLang="en-US" sz="2800" dirty="0" smtClean="0">
                <a:latin typeface="Arial" panose="020B0604020202020204" pitchFamily="34" charset="0"/>
                <a:cs typeface="Arial" panose="020B0604020202020204" pitchFamily="34" charset="0"/>
              </a:rPr>
              <a:t>Fluorine, Chlorine, Bromine, Iodine, and Astatine</a:t>
            </a:r>
          </a:p>
          <a:p>
            <a:r>
              <a:rPr lang="en-US" altLang="en-US" dirty="0">
                <a:latin typeface="Arial" panose="020B0604020202020204" pitchFamily="34" charset="0"/>
                <a:cs typeface="Arial" panose="020B0604020202020204" pitchFamily="34" charset="0"/>
              </a:rPr>
              <a:t>Fluorine is the most reactive </a:t>
            </a:r>
            <a:r>
              <a:rPr lang="en-US" altLang="en-US" dirty="0" smtClean="0">
                <a:latin typeface="Arial" panose="020B0604020202020204" pitchFamily="34" charset="0"/>
                <a:cs typeface="Arial" panose="020B0604020202020204" pitchFamily="34" charset="0"/>
              </a:rPr>
              <a:t>element of </a:t>
            </a:r>
            <a:r>
              <a:rPr lang="en-US" altLang="en-US" dirty="0">
                <a:latin typeface="Arial" panose="020B0604020202020204" pitchFamily="34" charset="0"/>
                <a:cs typeface="Arial" panose="020B0604020202020204" pitchFamily="34" charset="0"/>
              </a:rPr>
              <a:t>this group </a:t>
            </a:r>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Chlorine </a:t>
            </a:r>
            <a:r>
              <a:rPr lang="en-US" altLang="en-US" dirty="0">
                <a:latin typeface="Arial" panose="020B0604020202020204" pitchFamily="34" charset="0"/>
                <a:cs typeface="Arial" panose="020B0604020202020204" pitchFamily="34" charset="0"/>
              </a:rPr>
              <a:t>is </a:t>
            </a:r>
            <a:r>
              <a:rPr lang="en-US" altLang="en-US" dirty="0" smtClean="0">
                <a:latin typeface="Arial" panose="020B0604020202020204" pitchFamily="34" charset="0"/>
                <a:cs typeface="Arial" panose="020B0604020202020204" pitchFamily="34" charset="0"/>
              </a:rPr>
              <a:t>a very important industrial element:</a:t>
            </a:r>
            <a:endParaRPr lang="en-US" altLang="en-US" dirty="0">
              <a:latin typeface="Arial" panose="020B0604020202020204" pitchFamily="34" charset="0"/>
              <a:cs typeface="Arial" panose="020B0604020202020204" pitchFamily="34" charset="0"/>
            </a:endParaRPr>
          </a:p>
          <a:p>
            <a:pPr lvl="1"/>
            <a:r>
              <a:rPr lang="en-US" altLang="en-US" sz="2800" dirty="0" smtClean="0">
                <a:latin typeface="Arial" panose="020B0604020202020204" pitchFamily="34" charset="0"/>
                <a:cs typeface="Arial" panose="020B0604020202020204" pitchFamily="34" charset="0"/>
              </a:rPr>
              <a:t>Purify drinking water and pools, bleach, salt, plastics</a:t>
            </a:r>
            <a:endParaRPr lang="en-US" altLang="en-US" sz="2800" dirty="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Bromine </a:t>
            </a:r>
            <a:r>
              <a:rPr lang="en-US" altLang="en-US" dirty="0">
                <a:latin typeface="Arial" panose="020B0604020202020204" pitchFamily="34" charset="0"/>
                <a:cs typeface="Arial" panose="020B0604020202020204" pitchFamily="34" charset="0"/>
              </a:rPr>
              <a:t>and Iodine</a:t>
            </a:r>
          </a:p>
          <a:p>
            <a:pPr lvl="1"/>
            <a:r>
              <a:rPr lang="en-US" altLang="en-US" sz="2800" dirty="0">
                <a:latin typeface="Arial" panose="020B0604020202020204" pitchFamily="34" charset="0"/>
                <a:cs typeface="Arial" panose="020B0604020202020204" pitchFamily="34" charset="0"/>
              </a:rPr>
              <a:t>Least abundant of the group</a:t>
            </a:r>
          </a:p>
          <a:p>
            <a:pPr lvl="1"/>
            <a:r>
              <a:rPr lang="en-US" altLang="en-US" sz="2800" dirty="0" smtClean="0">
                <a:latin typeface="Arial" panose="020B0604020202020204" pitchFamily="34" charset="0"/>
                <a:cs typeface="Arial" panose="020B0604020202020204" pitchFamily="34" charset="0"/>
              </a:rPr>
              <a:t>Halogen headlights, photographic film</a:t>
            </a:r>
          </a:p>
          <a:p>
            <a:pPr lvl="1"/>
            <a:r>
              <a:rPr lang="en-US" altLang="en-US" sz="2800" dirty="0" smtClean="0">
                <a:latin typeface="Arial" panose="020B0604020202020204" pitchFamily="34" charset="0"/>
                <a:cs typeface="Arial" panose="020B0604020202020204" pitchFamily="34" charset="0"/>
              </a:rPr>
              <a:t>Iodine is needed by the body to help the thyroid function.</a:t>
            </a:r>
            <a:endParaRPr lang="en-US" altLang="en-US" sz="2800" dirty="0">
              <a:latin typeface="Arial" panose="020B0604020202020204" pitchFamily="34" charset="0"/>
              <a:cs typeface="Arial" panose="020B0604020202020204" pitchFamily="34" charset="0"/>
            </a:endParaRPr>
          </a:p>
          <a:p>
            <a:pPr lvl="1"/>
            <a:endParaRPr lang="en-US" altLang="en-US" dirty="0" smtClean="0"/>
          </a:p>
        </p:txBody>
      </p:sp>
    </p:spTree>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152400"/>
            <a:ext cx="8229600" cy="792162"/>
          </a:xfrm>
        </p:spPr>
        <p:txBody>
          <a:bodyPr/>
          <a:lstStyle/>
          <a:p>
            <a:pPr algn="l"/>
            <a:r>
              <a:rPr lang="en-US" altLang="en-US" b="0" dirty="0" smtClean="0"/>
              <a:t>8A The Noble Gasses</a:t>
            </a:r>
          </a:p>
        </p:txBody>
      </p:sp>
      <p:sp>
        <p:nvSpPr>
          <p:cNvPr id="75779" name="Rectangle 3"/>
          <p:cNvSpPr>
            <a:spLocks noGrp="1" noChangeArrowheads="1"/>
          </p:cNvSpPr>
          <p:nvPr>
            <p:ph idx="1"/>
          </p:nvPr>
        </p:nvSpPr>
        <p:spPr>
          <a:xfrm>
            <a:off x="76200" y="1066800"/>
            <a:ext cx="8610600" cy="5242560"/>
          </a:xfrm>
        </p:spPr>
        <p:txBody>
          <a:bodyPr>
            <a:normAutofit/>
          </a:bodyPr>
          <a:lstStyle/>
          <a:p>
            <a:pPr>
              <a:lnSpc>
                <a:spcPct val="90000"/>
              </a:lnSpc>
            </a:pPr>
            <a:r>
              <a:rPr lang="en-US" altLang="en-US" sz="2400" dirty="0" smtClean="0">
                <a:latin typeface="Arial" panose="020B0604020202020204" pitchFamily="34" charset="0"/>
                <a:cs typeface="Arial" panose="020B0604020202020204" pitchFamily="34" charset="0"/>
              </a:rPr>
              <a:t>The noble gases consist of the elements:</a:t>
            </a:r>
          </a:p>
          <a:p>
            <a:pPr lvl="1">
              <a:lnSpc>
                <a:spcPct val="90000"/>
              </a:lnSpc>
            </a:pPr>
            <a:r>
              <a:rPr lang="en-US" altLang="en-US" dirty="0" smtClean="0">
                <a:latin typeface="Arial" panose="020B0604020202020204" pitchFamily="34" charset="0"/>
                <a:cs typeface="Arial" panose="020B0604020202020204" pitchFamily="34" charset="0"/>
              </a:rPr>
              <a:t>Helium, Neon, Argon, Krypton, Xenon, and Radon</a:t>
            </a:r>
            <a:endParaRPr lang="en-US" altLang="en-US" dirty="0">
              <a:latin typeface="Arial" panose="020B0604020202020204" pitchFamily="34" charset="0"/>
              <a:cs typeface="Arial" panose="020B0604020202020204" pitchFamily="34" charset="0"/>
            </a:endParaRPr>
          </a:p>
          <a:p>
            <a:pPr>
              <a:lnSpc>
                <a:spcPct val="90000"/>
              </a:lnSpc>
            </a:pPr>
            <a:r>
              <a:rPr lang="en-US" altLang="en-US" sz="2400" dirty="0" smtClean="0">
                <a:latin typeface="Arial" panose="020B0604020202020204" pitchFamily="34" charset="0"/>
                <a:cs typeface="Arial" panose="020B0604020202020204" pitchFamily="34" charset="0"/>
              </a:rPr>
              <a:t>They are characterized by having a filled outer shell naturally, so they do not need to combine with other elements to get a filled outer shell.</a:t>
            </a:r>
          </a:p>
          <a:p>
            <a:pPr>
              <a:lnSpc>
                <a:spcPct val="90000"/>
              </a:lnSpc>
            </a:pPr>
            <a:r>
              <a:rPr lang="en-US" altLang="en-US" sz="2400" dirty="0" smtClean="0">
                <a:latin typeface="Arial" panose="020B0604020202020204" pitchFamily="34" charset="0"/>
                <a:cs typeface="Arial" panose="020B0604020202020204" pitchFamily="34" charset="0"/>
              </a:rPr>
              <a:t>Some Noble gas compounds have been created in the lab.</a:t>
            </a:r>
          </a:p>
          <a:p>
            <a:r>
              <a:rPr lang="en-US" altLang="en-US" sz="2400" dirty="0">
                <a:latin typeface="Arial" panose="020B0604020202020204" pitchFamily="34" charset="0"/>
                <a:cs typeface="Arial" panose="020B0604020202020204" pitchFamily="34" charset="0"/>
              </a:rPr>
              <a:t>The noble </a:t>
            </a:r>
            <a:r>
              <a:rPr lang="en-US" altLang="en-US" sz="2400" dirty="0" smtClean="0">
                <a:latin typeface="Arial" panose="020B0604020202020204" pitchFamily="34" charset="0"/>
                <a:cs typeface="Arial" panose="020B0604020202020204" pitchFamily="34" charset="0"/>
              </a:rPr>
              <a:t>gases </a:t>
            </a:r>
            <a:r>
              <a:rPr lang="en-US" altLang="en-US" sz="2400" dirty="0">
                <a:latin typeface="Arial" panose="020B0604020202020204" pitchFamily="34" charset="0"/>
                <a:cs typeface="Arial" panose="020B0604020202020204" pitchFamily="34" charset="0"/>
              </a:rPr>
              <a:t>are the least reactive </a:t>
            </a:r>
            <a:r>
              <a:rPr lang="en-US" altLang="en-US" sz="2400" dirty="0" smtClean="0">
                <a:latin typeface="Arial" panose="020B0604020202020204" pitchFamily="34" charset="0"/>
                <a:cs typeface="Arial" panose="020B0604020202020204" pitchFamily="34" charset="0"/>
              </a:rPr>
              <a:t>elements</a:t>
            </a:r>
          </a:p>
          <a:p>
            <a:pPr lvl="1"/>
            <a:r>
              <a:rPr lang="en-US" altLang="en-US" dirty="0" smtClean="0">
                <a:latin typeface="Arial" panose="020B0604020202020204" pitchFamily="34" charset="0"/>
                <a:cs typeface="Arial" panose="020B0604020202020204" pitchFamily="34" charset="0"/>
              </a:rPr>
              <a:t>These were among the last elements to be discovered.</a:t>
            </a:r>
            <a:endParaRPr lang="en-US" altLang="en-US" dirty="0">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Argon </a:t>
            </a:r>
            <a:r>
              <a:rPr lang="en-US" altLang="en-US" dirty="0">
                <a:latin typeface="Arial" panose="020B0604020202020204" pitchFamily="34" charset="0"/>
                <a:cs typeface="Arial" panose="020B0604020202020204" pitchFamily="34" charset="0"/>
              </a:rPr>
              <a:t>makes up 1% of Earth’s atmosphere.</a:t>
            </a:r>
          </a:p>
          <a:p>
            <a:pPr lvl="1"/>
            <a:r>
              <a:rPr lang="en-US" altLang="en-US" dirty="0">
                <a:latin typeface="Arial" panose="020B0604020202020204" pitchFamily="34" charset="0"/>
                <a:cs typeface="Arial" panose="020B0604020202020204" pitchFamily="34" charset="0"/>
              </a:rPr>
              <a:t>Helium has the lowest boiling point</a:t>
            </a:r>
          </a:p>
          <a:p>
            <a:pPr lvl="1"/>
            <a:r>
              <a:rPr lang="en-US" altLang="en-US" dirty="0" smtClean="0">
                <a:latin typeface="Arial" panose="020B0604020202020204" pitchFamily="34" charset="0"/>
                <a:cs typeface="Arial" panose="020B0604020202020204" pitchFamily="34" charset="0"/>
              </a:rPr>
              <a:t>Neon signs are very common.  Only the red ones actually have neon in them.</a:t>
            </a:r>
            <a:endParaRPr lang="en-US" altLang="en-US" dirty="0">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639762"/>
          </a:xfrm>
        </p:spPr>
        <p:txBody>
          <a:bodyPr>
            <a:normAutofit fontScale="90000"/>
          </a:bodyPr>
          <a:lstStyle/>
          <a:p>
            <a:pPr algn="l"/>
            <a:r>
              <a:rPr lang="en-US" altLang="en-US" b="0" dirty="0" smtClean="0">
                <a:effectLst/>
              </a:rPr>
              <a:t>Hydrogen: One of a Kind</a:t>
            </a:r>
          </a:p>
        </p:txBody>
      </p:sp>
      <p:sp>
        <p:nvSpPr>
          <p:cNvPr id="77827" name="Rectangle 3"/>
          <p:cNvSpPr>
            <a:spLocks noGrp="1" noChangeArrowheads="1"/>
          </p:cNvSpPr>
          <p:nvPr>
            <p:ph idx="1"/>
          </p:nvPr>
        </p:nvSpPr>
        <p:spPr>
          <a:xfrm>
            <a:off x="304800" y="1219200"/>
            <a:ext cx="8382000" cy="5090160"/>
          </a:xfrm>
        </p:spPr>
        <p:txBody>
          <a:bodyPr>
            <a:normAutofit/>
          </a:bodyPr>
          <a:lstStyle/>
          <a:p>
            <a:r>
              <a:rPr lang="en-US" altLang="en-US" dirty="0" smtClean="0">
                <a:latin typeface="Arial" panose="020B0604020202020204" pitchFamily="34" charset="0"/>
                <a:cs typeface="Arial" panose="020B0604020202020204" pitchFamily="34" charset="0"/>
              </a:rPr>
              <a:t>Most of Earth’s hydrogen combined with oxygen as water or combined with carbon and/or oxygen to form compounds.</a:t>
            </a:r>
          </a:p>
          <a:p>
            <a:r>
              <a:rPr lang="en-US" altLang="en-US" dirty="0" smtClean="0">
                <a:latin typeface="Arial" panose="020B0604020202020204" pitchFamily="34" charset="0"/>
                <a:cs typeface="Arial" panose="020B0604020202020204" pitchFamily="34" charset="0"/>
              </a:rPr>
              <a:t>Hydrogen is a non metal that:</a:t>
            </a:r>
          </a:p>
          <a:p>
            <a:pPr lvl="1"/>
            <a:r>
              <a:rPr lang="en-US" altLang="en-US" sz="2800" dirty="0" smtClean="0">
                <a:latin typeface="Arial" panose="020B0604020202020204" pitchFamily="34" charset="0"/>
                <a:cs typeface="Arial" panose="020B0604020202020204" pitchFamily="34" charset="0"/>
              </a:rPr>
              <a:t>Exists as a gas under normal conditions</a:t>
            </a:r>
          </a:p>
          <a:p>
            <a:pPr lvl="1"/>
            <a:r>
              <a:rPr lang="en-US" altLang="en-US" sz="2800" dirty="0" smtClean="0">
                <a:latin typeface="Arial" panose="020B0604020202020204" pitchFamily="34" charset="0"/>
                <a:cs typeface="Arial" panose="020B0604020202020204" pitchFamily="34" charset="0"/>
              </a:rPr>
              <a:t>Most </a:t>
            </a:r>
            <a:r>
              <a:rPr lang="en-US" altLang="en-US" sz="2800" dirty="0">
                <a:latin typeface="Arial" panose="020B0604020202020204" pitchFamily="34" charset="0"/>
                <a:cs typeface="Arial" panose="020B0604020202020204" pitchFamily="34" charset="0"/>
              </a:rPr>
              <a:t>abundant element in the universe by far.</a:t>
            </a:r>
          </a:p>
          <a:p>
            <a:pPr lvl="1"/>
            <a:r>
              <a:rPr lang="en-US" altLang="en-US" sz="2800" dirty="0">
                <a:latin typeface="Arial" panose="020B0604020202020204" pitchFamily="34" charset="0"/>
                <a:cs typeface="Arial" panose="020B0604020202020204" pitchFamily="34" charset="0"/>
              </a:rPr>
              <a:t>Possesses one valence </a:t>
            </a:r>
            <a:r>
              <a:rPr lang="en-US" altLang="en-US" sz="2800" dirty="0" smtClean="0">
                <a:latin typeface="Arial" panose="020B0604020202020204" pitchFamily="34" charset="0"/>
                <a:cs typeface="Arial" panose="020B0604020202020204" pitchFamily="34" charset="0"/>
              </a:rPr>
              <a:t>electron ( +1 charge)</a:t>
            </a:r>
            <a:endParaRPr lang="en-US" altLang="en-US" sz="2800" dirty="0">
              <a:latin typeface="Arial" panose="020B0604020202020204" pitchFamily="34" charset="0"/>
              <a:cs typeface="Arial" panose="020B0604020202020204" pitchFamily="34" charset="0"/>
            </a:endParaRPr>
          </a:p>
          <a:p>
            <a:pPr lvl="1"/>
            <a:r>
              <a:rPr lang="en-US" altLang="en-US" sz="2800" dirty="0" smtClean="0">
                <a:latin typeface="Arial" panose="020B0604020202020204" pitchFamily="34" charset="0"/>
                <a:cs typeface="Arial" panose="020B0604020202020204" pitchFamily="34" charset="0"/>
              </a:rPr>
              <a:t>Most acids have a Hydrogen ion in them.</a:t>
            </a: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57200" y="274638"/>
            <a:ext cx="8229600" cy="715962"/>
          </a:xfrm>
        </p:spPr>
        <p:txBody>
          <a:bodyPr rtlCol="0">
            <a:normAutofit fontScale="90000"/>
          </a:bodyPr>
          <a:lstStyle/>
          <a:p>
            <a:pPr fontAlgn="auto">
              <a:spcAft>
                <a:spcPts val="0"/>
              </a:spcAft>
              <a:defRPr/>
            </a:pPr>
            <a:r>
              <a:rPr lang="en-US" altLang="en-US" dirty="0" smtClean="0">
                <a:solidFill>
                  <a:schemeClr val="bg1"/>
                </a:solidFill>
                <a:latin typeface="Lucida Console" pitchFamily="49" charset="0"/>
              </a:rPr>
              <a:t>Mendeleev’s Periodic Chart</a:t>
            </a:r>
          </a:p>
        </p:txBody>
      </p:sp>
      <p:pic>
        <p:nvPicPr>
          <p:cNvPr id="8196" name="Picture 7" descr="oldperiod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2" y="2205842"/>
            <a:ext cx="8365067" cy="442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1295400"/>
            <a:ext cx="7467600" cy="461665"/>
          </a:xfrm>
          <a:prstGeom prst="rect">
            <a:avLst/>
          </a:prstGeom>
          <a:noFill/>
        </p:spPr>
        <p:txBody>
          <a:bodyPr wrap="square" rtlCol="0">
            <a:spAutoFit/>
          </a:bodyPr>
          <a:lstStyle/>
          <a:p>
            <a:pPr algn="ctr"/>
            <a:r>
              <a:rPr lang="en-US" dirty="0" smtClean="0"/>
              <a:t>This was translated into English much later.</a:t>
            </a:r>
            <a:endParaRPr lang="en-US" dirty="0"/>
          </a:p>
        </p:txBody>
      </p:sp>
    </p:spTree>
  </p:cSld>
  <p:clrMapOvr>
    <a:masterClrMapping/>
  </p:clrMapOvr>
  <p:transition spd="med">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5400" smtClean="0">
                <a:solidFill>
                  <a:schemeClr val="bg1"/>
                </a:solidFill>
                <a:latin typeface="Lucida Console" pitchFamily="49" charset="0"/>
              </a:rPr>
              <a:t>The Periodic Law</a:t>
            </a:r>
          </a:p>
        </p:txBody>
      </p:sp>
      <p:sp>
        <p:nvSpPr>
          <p:cNvPr id="9219" name="Rectangle 3"/>
          <p:cNvSpPr>
            <a:spLocks noGrp="1" noChangeArrowheads="1"/>
          </p:cNvSpPr>
          <p:nvPr>
            <p:ph idx="1"/>
          </p:nvPr>
        </p:nvSpPr>
        <p:spPr/>
        <p:txBody>
          <a:bodyPr/>
          <a:lstStyle/>
          <a:p>
            <a:endParaRPr lang="en-US" altLang="en-US" dirty="0" smtClean="0"/>
          </a:p>
          <a:p>
            <a:r>
              <a:rPr lang="en-US" altLang="en-US" sz="3600" dirty="0" smtClean="0">
                <a:solidFill>
                  <a:schemeClr val="bg1"/>
                </a:solidFill>
                <a:latin typeface="Lucida Console" pitchFamily="49" charset="0"/>
              </a:rPr>
              <a:t>The Periodic Law states that elements arranged in order of increasing atomic number, </a:t>
            </a:r>
            <a:r>
              <a:rPr lang="en-US" altLang="en-US" sz="3600" dirty="0">
                <a:solidFill>
                  <a:schemeClr val="bg1"/>
                </a:solidFill>
                <a:latin typeface="Lucida Console" pitchFamily="49" charset="0"/>
              </a:rPr>
              <a:t>show a </a:t>
            </a:r>
            <a:r>
              <a:rPr lang="en-US" altLang="en-US" sz="3600" dirty="0" smtClean="0">
                <a:solidFill>
                  <a:schemeClr val="bg1"/>
                </a:solidFill>
                <a:latin typeface="Lucida Console" pitchFamily="49" charset="0"/>
              </a:rPr>
              <a:t>pattern with their chemical and physical properties.</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r>
              <a:rPr lang="en-US" altLang="en-US" sz="5400" dirty="0" smtClean="0">
                <a:solidFill>
                  <a:schemeClr val="bg1"/>
                </a:solidFill>
                <a:latin typeface="Palatino Linotype" pitchFamily="18" charset="0"/>
              </a:rPr>
              <a:t>Organizing the Squares</a:t>
            </a:r>
          </a:p>
        </p:txBody>
      </p:sp>
      <p:sp>
        <p:nvSpPr>
          <p:cNvPr id="10243" name="Rectangle 3"/>
          <p:cNvSpPr>
            <a:spLocks noGrp="1" noChangeArrowheads="1"/>
          </p:cNvSpPr>
          <p:nvPr>
            <p:ph idx="1"/>
          </p:nvPr>
        </p:nvSpPr>
        <p:spPr>
          <a:xfrm>
            <a:off x="457200" y="1295400"/>
            <a:ext cx="8229600" cy="5013960"/>
          </a:xfrm>
        </p:spPr>
        <p:txBody>
          <a:bodyPr>
            <a:normAutofit/>
          </a:bodyPr>
          <a:lstStyle/>
          <a:p>
            <a:pPr>
              <a:lnSpc>
                <a:spcPct val="90000"/>
              </a:lnSpc>
            </a:pPr>
            <a:r>
              <a:rPr lang="en-US" altLang="en-US" sz="4400" dirty="0" smtClean="0">
                <a:solidFill>
                  <a:schemeClr val="bg1"/>
                </a:solidFill>
                <a:latin typeface="Arial" panose="020B0604020202020204" pitchFamily="34" charset="0"/>
                <a:cs typeface="Arial" panose="020B0604020202020204" pitchFamily="34" charset="0"/>
              </a:rPr>
              <a:t>There are 118 elements in the periodic table with more being discovered. </a:t>
            </a:r>
          </a:p>
          <a:p>
            <a:pPr>
              <a:lnSpc>
                <a:spcPct val="90000"/>
              </a:lnSpc>
            </a:pPr>
            <a:r>
              <a:rPr lang="en-US" altLang="en-US" sz="4400" dirty="0" smtClean="0">
                <a:solidFill>
                  <a:schemeClr val="bg1"/>
                </a:solidFill>
                <a:latin typeface="Arial" panose="020B0604020202020204" pitchFamily="34" charset="0"/>
                <a:cs typeface="Arial" panose="020B0604020202020204" pitchFamily="34" charset="0"/>
              </a:rPr>
              <a:t>The shape of the table came from the periodic law to show elements with similar properties.</a:t>
            </a:r>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800" smtClean="0">
                <a:solidFill>
                  <a:schemeClr val="bg1"/>
                </a:solidFill>
                <a:latin typeface="Microsoft Sans Serif" pitchFamily="34" charset="0"/>
              </a:rPr>
              <a:t>Organizing the Squares</a:t>
            </a:r>
          </a:p>
        </p:txBody>
      </p:sp>
      <p:sp>
        <p:nvSpPr>
          <p:cNvPr id="11267" name="Rectangle 3"/>
          <p:cNvSpPr>
            <a:spLocks noGrp="1" noChangeArrowheads="1"/>
          </p:cNvSpPr>
          <p:nvPr>
            <p:ph idx="1"/>
          </p:nvPr>
        </p:nvSpPr>
        <p:spPr/>
        <p:txBody>
          <a:bodyPr/>
          <a:lstStyle/>
          <a:p>
            <a:pPr>
              <a:buFontTx/>
              <a:buNone/>
            </a:pPr>
            <a:r>
              <a:rPr lang="en-US" altLang="en-US" sz="3600" smtClean="0">
                <a:solidFill>
                  <a:schemeClr val="bg1"/>
                </a:solidFill>
                <a:latin typeface="Microsoft Sans Serif" pitchFamily="34" charset="0"/>
              </a:rPr>
              <a:t>The vertical columns are called groups (or families) all with the same properties; 18 in number</a:t>
            </a:r>
          </a:p>
          <a:p>
            <a:endParaRPr lang="en-US" altLang="en-US" sz="3600" smtClean="0">
              <a:solidFill>
                <a:schemeClr val="bg1"/>
              </a:solidFill>
              <a:latin typeface="Microsoft Sans Serif" pitchFamily="34" charset="0"/>
            </a:endParaRPr>
          </a:p>
          <a:p>
            <a:r>
              <a:rPr lang="en-US" altLang="en-US" sz="3600" smtClean="0">
                <a:solidFill>
                  <a:schemeClr val="bg1"/>
                </a:solidFill>
                <a:latin typeface="Microsoft Sans Serif" pitchFamily="34" charset="0"/>
              </a:rPr>
              <a:t>The horizontal rows are called periods (or series); seven in number</a:t>
            </a: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525</TotalTime>
  <Words>2350</Words>
  <Application>Microsoft Office PowerPoint</Application>
  <PresentationFormat>On-screen Show (4:3)</PresentationFormat>
  <Paragraphs>269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Apex</vt:lpstr>
      <vt:lpstr>PowerPoint Presentation</vt:lpstr>
      <vt:lpstr>Forerunners of the Periodic Table</vt:lpstr>
      <vt:lpstr>Forerunners of the Periodic Table</vt:lpstr>
      <vt:lpstr>Forerunners of the Periodic Table</vt:lpstr>
      <vt:lpstr>Forerunners of the Periodic Table</vt:lpstr>
      <vt:lpstr>Mendeleev’s Periodic Chart</vt:lpstr>
      <vt:lpstr>The Periodic Law</vt:lpstr>
      <vt:lpstr>Organizing the Squares</vt:lpstr>
      <vt:lpstr>Organizing the Squares</vt:lpstr>
      <vt:lpstr>Organizing the Squares</vt:lpstr>
      <vt:lpstr>A Periodic Square</vt:lpstr>
      <vt:lpstr>Labeling and Naming Groups</vt:lpstr>
      <vt:lpstr>Metals</vt:lpstr>
      <vt:lpstr>Non Metals</vt:lpstr>
      <vt:lpstr>Semi-Metals</vt:lpstr>
      <vt:lpstr>Electron Configurations and  the Periodic Table</vt:lpstr>
      <vt:lpstr>Electron Configuration Model</vt:lpstr>
      <vt:lpstr>The s, p, d, and f Blocks</vt:lpstr>
      <vt:lpstr>The s - sub block</vt:lpstr>
      <vt:lpstr>The p – sub block</vt:lpstr>
      <vt:lpstr>The s - Block Elements are in Red   while The p - Block Elements are in Green </vt:lpstr>
      <vt:lpstr>The d – sub block</vt:lpstr>
      <vt:lpstr>The d - block Elements</vt:lpstr>
      <vt:lpstr>The f – sub block</vt:lpstr>
      <vt:lpstr>The f - block Elements</vt:lpstr>
      <vt:lpstr>PowerPoint Presentation</vt:lpstr>
      <vt:lpstr>Atomic Radius</vt:lpstr>
      <vt:lpstr>Ionic Size</vt:lpstr>
      <vt:lpstr>More properties of atoms</vt:lpstr>
      <vt:lpstr>Electronegativity</vt:lpstr>
      <vt:lpstr>Periodic Trends</vt:lpstr>
      <vt:lpstr>PowerPoint Presentation</vt:lpstr>
      <vt:lpstr>Alkali Metals</vt:lpstr>
      <vt:lpstr>Alkali Metals </vt:lpstr>
      <vt:lpstr>Alkali Metals</vt:lpstr>
      <vt:lpstr>Alkaline Earth Metals</vt:lpstr>
      <vt:lpstr>Alkaline Earth Metals</vt:lpstr>
      <vt:lpstr>Transition Elements</vt:lpstr>
      <vt:lpstr>Important Transition Elements</vt:lpstr>
      <vt:lpstr>Iron</vt:lpstr>
      <vt:lpstr>Coinage Metals </vt:lpstr>
      <vt:lpstr>Coinage Metals</vt:lpstr>
      <vt:lpstr>Coinage Metals</vt:lpstr>
      <vt:lpstr>Coinage Metals</vt:lpstr>
      <vt:lpstr>Coinage Metals</vt:lpstr>
      <vt:lpstr>Lanthanides</vt:lpstr>
      <vt:lpstr>3A The Boron Group</vt:lpstr>
      <vt:lpstr>4A The Carbon Group</vt:lpstr>
      <vt:lpstr>5A The Nitrogen Group</vt:lpstr>
      <vt:lpstr>6A The Oxygen Group</vt:lpstr>
      <vt:lpstr>The Oxygen Group</vt:lpstr>
      <vt:lpstr>7A The Halogens</vt:lpstr>
      <vt:lpstr>8A The Noble Gasses</vt:lpstr>
      <vt:lpstr>Hydrogen: One of a Kind</vt:lpstr>
    </vt:vector>
  </TitlesOfParts>
  <Company>EXU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sandy wright</dc:creator>
  <cp:lastModifiedBy>John</cp:lastModifiedBy>
  <cp:revision>23</cp:revision>
  <dcterms:created xsi:type="dcterms:W3CDTF">2007-03-14T15:43:16Z</dcterms:created>
  <dcterms:modified xsi:type="dcterms:W3CDTF">2014-11-15T06:58:23Z</dcterms:modified>
</cp:coreProperties>
</file>