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797"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8/22/2015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8/22/2015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8/22/2015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8/22/2015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8/22/2015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8/22/2015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8/22/2015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8/22/2015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8/22/2015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8/22/2015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8/22/2015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8/22/2015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Calculating Percent Error</a:t>
            </a:r>
            <a:endParaRPr lang="en-US" dirty="0"/>
          </a:p>
        </p:txBody>
      </p:sp>
      <p:sp>
        <p:nvSpPr>
          <p:cNvPr id="3" name="Subtitle 2"/>
          <p:cNvSpPr>
            <a:spLocks noGrp="1"/>
          </p:cNvSpPr>
          <p:nvPr>
            <p:ph type="subTitle" idx="1"/>
          </p:nvPr>
        </p:nvSpPr>
        <p:spPr/>
        <p:txBody>
          <a:bodyPr/>
          <a:lstStyle/>
          <a:p>
            <a:pPr algn="ctr"/>
            <a:r>
              <a:rPr lang="en-US" dirty="0" smtClean="0"/>
              <a:t>Because nobody gets it perfectly right</a:t>
            </a:r>
            <a:endParaRPr lang="en-US" dirty="0"/>
          </a:p>
        </p:txBody>
      </p:sp>
    </p:spTree>
    <p:extLst>
      <p:ext uri="{BB962C8B-B14F-4D97-AF65-F5344CB8AC3E}">
        <p14:creationId xmlns:p14="http://schemas.microsoft.com/office/powerpoint/2010/main" val="14026457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71872"/>
          </a:xfrm>
        </p:spPr>
        <p:txBody>
          <a:bodyPr/>
          <a:lstStyle/>
          <a:p>
            <a:r>
              <a:rPr lang="en-US" dirty="0" smtClean="0">
                <a:latin typeface="Arial" panose="020B0604020202020204" pitchFamily="34" charset="0"/>
                <a:cs typeface="Arial" panose="020B0604020202020204" pitchFamily="34" charset="0"/>
              </a:rPr>
              <a:t>Let’s start with the formula</a:t>
            </a:r>
          </a:p>
          <a:p>
            <a:pPr marL="365760" lvl="1" indent="-256032">
              <a:spcBef>
                <a:spcPts val="400"/>
              </a:spcBef>
              <a:buSzPct val="68000"/>
              <a:buFont typeface="Wingdings 3"/>
              <a:buChar char=""/>
            </a:pPr>
            <a:r>
              <a:rPr lang="en-US" sz="3600" dirty="0">
                <a:latin typeface="Arial" panose="020B0604020202020204" pitchFamily="34" charset="0"/>
                <a:cs typeface="Arial" panose="020B0604020202020204" pitchFamily="34" charset="0"/>
              </a:rPr>
              <a:t>(( O – A) / A ) x 100 %</a:t>
            </a:r>
          </a:p>
          <a:p>
            <a:endParaRPr lang="en-US" sz="1000"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Substituting in gives us the following:</a:t>
            </a:r>
          </a:p>
          <a:p>
            <a:endParaRPr lang="en-US" dirty="0">
              <a:latin typeface="Arial" panose="020B0604020202020204" pitchFamily="34" charset="0"/>
              <a:cs typeface="Arial" panose="020B0604020202020204" pitchFamily="34" charset="0"/>
            </a:endParaRPr>
          </a:p>
          <a:p>
            <a:pPr lvl="1"/>
            <a:r>
              <a:rPr lang="en-US" sz="2800" dirty="0" smtClean="0">
                <a:latin typeface="Arial" panose="020B0604020202020204" pitchFamily="34" charset="0"/>
                <a:cs typeface="Arial" panose="020B0604020202020204" pitchFamily="34" charset="0"/>
              </a:rPr>
              <a:t>((58</a:t>
            </a:r>
            <a:r>
              <a:rPr lang="en-US" sz="2800" b="1" dirty="0" smtClean="0">
                <a:latin typeface="Arial" panose="020B0604020202020204" pitchFamily="34" charset="0"/>
                <a:cs typeface="Arial" panose="020B0604020202020204" pitchFamily="34" charset="0"/>
              </a:rPr>
              <a:t>.</a:t>
            </a:r>
            <a:r>
              <a:rPr lang="en-US" sz="2800" dirty="0" smtClean="0">
                <a:latin typeface="Arial" panose="020B0604020202020204" pitchFamily="34" charset="0"/>
                <a:cs typeface="Arial" panose="020B0604020202020204" pitchFamily="34" charset="0"/>
              </a:rPr>
              <a:t>3 – 60</a:t>
            </a:r>
            <a:r>
              <a:rPr lang="en-US" sz="2800" b="1" dirty="0" smtClean="0">
                <a:latin typeface="Arial" panose="020B0604020202020204" pitchFamily="34" charset="0"/>
                <a:cs typeface="Arial" panose="020B0604020202020204" pitchFamily="34" charset="0"/>
              </a:rPr>
              <a:t>.</a:t>
            </a:r>
            <a:r>
              <a:rPr lang="en-US" sz="2800" dirty="0" smtClean="0">
                <a:latin typeface="Arial" panose="020B0604020202020204" pitchFamily="34" charset="0"/>
                <a:cs typeface="Arial" panose="020B0604020202020204" pitchFamily="34" charset="0"/>
              </a:rPr>
              <a:t>3) / 60</a:t>
            </a:r>
            <a:r>
              <a:rPr lang="en-US" sz="2800" b="1" dirty="0" smtClean="0">
                <a:latin typeface="Arial" panose="020B0604020202020204" pitchFamily="34" charset="0"/>
                <a:cs typeface="Arial" panose="020B0604020202020204" pitchFamily="34" charset="0"/>
              </a:rPr>
              <a:t>.</a:t>
            </a:r>
            <a:r>
              <a:rPr lang="en-US" sz="2800" dirty="0" smtClean="0">
                <a:latin typeface="Arial" panose="020B0604020202020204" pitchFamily="34" charset="0"/>
                <a:cs typeface="Arial" panose="020B0604020202020204" pitchFamily="34" charset="0"/>
              </a:rPr>
              <a:t>3 ) x 100 %</a:t>
            </a:r>
          </a:p>
          <a:p>
            <a:pPr lvl="1"/>
            <a:endParaRPr lang="en-US" sz="2800" dirty="0">
              <a:latin typeface="Arial" panose="020B0604020202020204" pitchFamily="34" charset="0"/>
              <a:cs typeface="Arial" panose="020B0604020202020204" pitchFamily="34" charset="0"/>
            </a:endParaRPr>
          </a:p>
          <a:p>
            <a:pPr lvl="1"/>
            <a:r>
              <a:rPr lang="en-US" sz="2800" dirty="0" smtClean="0">
                <a:latin typeface="Arial" panose="020B0604020202020204" pitchFamily="34" charset="0"/>
                <a:cs typeface="Arial" panose="020B0604020202020204" pitchFamily="34" charset="0"/>
              </a:rPr>
              <a:t>( - 2 / 60.3)   </a:t>
            </a:r>
            <a:r>
              <a:rPr lang="en-US" sz="2800" dirty="0" smtClean="0">
                <a:latin typeface="Arial" panose="020B0604020202020204" pitchFamily="34" charset="0"/>
                <a:cs typeface="Arial" panose="020B0604020202020204" pitchFamily="34" charset="0"/>
                <a:sym typeface="Wingdings" panose="05000000000000000000" pitchFamily="2" charset="2"/>
              </a:rPr>
              <a:t>  - .00331</a:t>
            </a:r>
          </a:p>
          <a:p>
            <a:pPr lvl="1"/>
            <a:endParaRPr lang="en-US" sz="2800" dirty="0">
              <a:latin typeface="Arial" panose="020B0604020202020204" pitchFamily="34" charset="0"/>
              <a:cs typeface="Arial" panose="020B0604020202020204" pitchFamily="34" charset="0"/>
              <a:sym typeface="Wingdings" panose="05000000000000000000" pitchFamily="2" charset="2"/>
            </a:endParaRPr>
          </a:p>
          <a:p>
            <a:pPr lvl="1"/>
            <a:r>
              <a:rPr lang="en-US" sz="2800" dirty="0" smtClean="0">
                <a:latin typeface="Arial" panose="020B0604020202020204" pitchFamily="34" charset="0"/>
                <a:cs typeface="Arial" panose="020B0604020202020204" pitchFamily="34" charset="0"/>
                <a:sym typeface="Wingdings" panose="05000000000000000000" pitchFamily="2" charset="2"/>
              </a:rPr>
              <a:t>- .00331 x 100 %  =  - 3.31 %</a:t>
            </a: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r>
              <a:rPr lang="en-US" dirty="0" smtClean="0"/>
              <a:t>Solving for Percent Error	</a:t>
            </a:r>
            <a:endParaRPr lang="en-US" dirty="0"/>
          </a:p>
        </p:txBody>
      </p:sp>
    </p:spTree>
    <p:extLst>
      <p:ext uri="{BB962C8B-B14F-4D97-AF65-F5344CB8AC3E}">
        <p14:creationId xmlns:p14="http://schemas.microsoft.com/office/powerpoint/2010/main" val="39324787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Arial" panose="020B0604020202020204" pitchFamily="34" charset="0"/>
                <a:cs typeface="Arial" panose="020B0604020202020204" pitchFamily="34" charset="0"/>
              </a:rPr>
              <a:t>A different group doing the same lab got a value of 68.6 % Mg.  What is their percent error ?</a:t>
            </a:r>
          </a:p>
          <a:p>
            <a:endParaRPr lang="en-US" sz="1400" dirty="0">
              <a:latin typeface="Arial" panose="020B0604020202020204" pitchFamily="34" charset="0"/>
              <a:cs typeface="Arial" panose="020B0604020202020204" pitchFamily="34" charset="0"/>
            </a:endParaRPr>
          </a:p>
          <a:p>
            <a:pPr marL="365760" lvl="1" indent="-256032">
              <a:spcBef>
                <a:spcPts val="400"/>
              </a:spcBef>
              <a:buSzPct val="68000"/>
              <a:buFont typeface="Wingdings 3"/>
              <a:buChar char=""/>
            </a:pPr>
            <a:r>
              <a:rPr lang="en-US" dirty="0" smtClean="0">
                <a:latin typeface="Arial" panose="020B0604020202020204" pitchFamily="34" charset="0"/>
                <a:cs typeface="Arial" panose="020B0604020202020204" pitchFamily="34" charset="0"/>
              </a:rPr>
              <a:t>Using the same formula   </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O – A) / A ) x 100 %</a:t>
            </a:r>
            <a:endParaRPr lang="en-US" sz="4800"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Substituting in gives us:</a:t>
            </a:r>
          </a:p>
          <a:p>
            <a:pPr lvl="1"/>
            <a:r>
              <a:rPr lang="en-US" dirty="0" smtClean="0">
                <a:latin typeface="Arial" panose="020B0604020202020204" pitchFamily="34" charset="0"/>
                <a:cs typeface="Arial" panose="020B0604020202020204" pitchFamily="34" charset="0"/>
              </a:rPr>
              <a:t>((68</a:t>
            </a:r>
            <a:r>
              <a:rPr lang="en-US" b="1" dirty="0" smtClean="0">
                <a:latin typeface="Arial" panose="020B0604020202020204" pitchFamily="34" charset="0"/>
                <a:cs typeface="Arial" panose="020B0604020202020204" pitchFamily="34" charset="0"/>
              </a:rPr>
              <a:t>.</a:t>
            </a:r>
            <a:r>
              <a:rPr lang="en-US" dirty="0" smtClean="0">
                <a:latin typeface="Arial" panose="020B0604020202020204" pitchFamily="34" charset="0"/>
                <a:cs typeface="Arial" panose="020B0604020202020204" pitchFamily="34" charset="0"/>
              </a:rPr>
              <a:t>6 – 60</a:t>
            </a:r>
            <a:r>
              <a:rPr lang="en-US" b="1" dirty="0" smtClean="0">
                <a:latin typeface="Arial" panose="020B0604020202020204" pitchFamily="34" charset="0"/>
                <a:cs typeface="Arial" panose="020B0604020202020204" pitchFamily="34" charset="0"/>
              </a:rPr>
              <a:t>.</a:t>
            </a:r>
            <a:r>
              <a:rPr lang="en-US" dirty="0" smtClean="0">
                <a:latin typeface="Arial" panose="020B0604020202020204" pitchFamily="34" charset="0"/>
                <a:cs typeface="Arial" panose="020B0604020202020204" pitchFamily="34" charset="0"/>
              </a:rPr>
              <a:t>3 ) / 60</a:t>
            </a:r>
            <a:r>
              <a:rPr lang="en-US" b="1" dirty="0" smtClean="0">
                <a:latin typeface="Arial" panose="020B0604020202020204" pitchFamily="34" charset="0"/>
                <a:cs typeface="Arial" panose="020B0604020202020204" pitchFamily="34" charset="0"/>
              </a:rPr>
              <a:t>.</a:t>
            </a:r>
            <a:r>
              <a:rPr lang="en-US" dirty="0" smtClean="0">
                <a:latin typeface="Arial" panose="020B0604020202020204" pitchFamily="34" charset="0"/>
                <a:cs typeface="Arial" panose="020B0604020202020204" pitchFamily="34" charset="0"/>
              </a:rPr>
              <a:t>3 ) x 100 %</a:t>
            </a:r>
          </a:p>
          <a:p>
            <a:pPr lvl="1"/>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(8</a:t>
            </a:r>
            <a:r>
              <a:rPr lang="en-US" b="1" dirty="0" smtClean="0">
                <a:latin typeface="Arial" panose="020B0604020202020204" pitchFamily="34" charset="0"/>
                <a:cs typeface="Arial" panose="020B0604020202020204" pitchFamily="34" charset="0"/>
              </a:rPr>
              <a:t>.</a:t>
            </a:r>
            <a:r>
              <a:rPr lang="en-US" dirty="0" smtClean="0">
                <a:latin typeface="Arial" panose="020B0604020202020204" pitchFamily="34" charset="0"/>
                <a:cs typeface="Arial" panose="020B0604020202020204" pitchFamily="34" charset="0"/>
              </a:rPr>
              <a:t>3 / 60</a:t>
            </a:r>
            <a:r>
              <a:rPr lang="en-US" b="1" dirty="0" smtClean="0">
                <a:latin typeface="Arial" panose="020B0604020202020204" pitchFamily="34" charset="0"/>
                <a:cs typeface="Arial" panose="020B0604020202020204" pitchFamily="34" charset="0"/>
              </a:rPr>
              <a:t>.</a:t>
            </a:r>
            <a:r>
              <a:rPr lang="en-US" dirty="0" smtClean="0">
                <a:latin typeface="Arial" panose="020B0604020202020204" pitchFamily="34" charset="0"/>
                <a:cs typeface="Arial" panose="020B0604020202020204" pitchFamily="34" charset="0"/>
              </a:rPr>
              <a:t>3) x 100 %   </a:t>
            </a:r>
            <a:r>
              <a:rPr lang="en-US" dirty="0" smtClean="0">
                <a:latin typeface="Arial" panose="020B0604020202020204" pitchFamily="34" charset="0"/>
                <a:cs typeface="Arial" panose="020B0604020202020204" pitchFamily="34" charset="0"/>
                <a:sym typeface="Wingdings" panose="05000000000000000000" pitchFamily="2" charset="2"/>
              </a:rPr>
              <a:t>   .1376</a:t>
            </a:r>
          </a:p>
          <a:p>
            <a:pPr lvl="1"/>
            <a:r>
              <a:rPr lang="en-US" dirty="0">
                <a:latin typeface="Arial" panose="020B0604020202020204" pitchFamily="34" charset="0"/>
                <a:cs typeface="Arial" panose="020B0604020202020204" pitchFamily="34" charset="0"/>
                <a:sym typeface="Wingdings" panose="05000000000000000000" pitchFamily="2" charset="2"/>
              </a:rPr>
              <a:t> </a:t>
            </a:r>
            <a:r>
              <a:rPr lang="en-US" dirty="0" smtClean="0">
                <a:latin typeface="Arial" panose="020B0604020202020204" pitchFamily="34" charset="0"/>
                <a:cs typeface="Arial" panose="020B0604020202020204" pitchFamily="34" charset="0"/>
                <a:sym typeface="Wingdings" panose="05000000000000000000" pitchFamily="2" charset="2"/>
              </a:rPr>
              <a:t>   </a:t>
            </a:r>
            <a:r>
              <a:rPr lang="en-US" b="1" dirty="0" smtClean="0">
                <a:latin typeface="Arial" panose="020B0604020202020204" pitchFamily="34" charset="0"/>
                <a:cs typeface="Arial" panose="020B0604020202020204" pitchFamily="34" charset="0"/>
                <a:sym typeface="Wingdings" panose="05000000000000000000" pitchFamily="2" charset="2"/>
              </a:rPr>
              <a:t>.</a:t>
            </a:r>
            <a:r>
              <a:rPr lang="en-US" dirty="0" smtClean="0">
                <a:latin typeface="Arial" panose="020B0604020202020204" pitchFamily="34" charset="0"/>
                <a:cs typeface="Arial" panose="020B0604020202020204" pitchFamily="34" charset="0"/>
                <a:sym typeface="Wingdings" panose="05000000000000000000" pitchFamily="2" charset="2"/>
              </a:rPr>
              <a:t>1376 x 100 %  = 13</a:t>
            </a:r>
            <a:r>
              <a:rPr lang="en-US" b="1" dirty="0" smtClean="0">
                <a:latin typeface="Arial" panose="020B0604020202020204" pitchFamily="34" charset="0"/>
                <a:cs typeface="Arial" panose="020B0604020202020204" pitchFamily="34" charset="0"/>
                <a:sym typeface="Wingdings" panose="05000000000000000000" pitchFamily="2" charset="2"/>
              </a:rPr>
              <a:t>.</a:t>
            </a:r>
            <a:r>
              <a:rPr lang="en-US" dirty="0" smtClean="0">
                <a:latin typeface="Arial" panose="020B0604020202020204" pitchFamily="34" charset="0"/>
                <a:cs typeface="Arial" panose="020B0604020202020204" pitchFamily="34" charset="0"/>
                <a:sym typeface="Wingdings" panose="05000000000000000000" pitchFamily="2" charset="2"/>
              </a:rPr>
              <a:t>76 %</a:t>
            </a:r>
            <a:endParaRPr lang="en-US"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r>
              <a:rPr lang="en-US" dirty="0" smtClean="0"/>
              <a:t>Example # 2	</a:t>
            </a:r>
            <a:endParaRPr lang="en-US" dirty="0"/>
          </a:p>
        </p:txBody>
      </p:sp>
    </p:spTree>
    <p:extLst>
      <p:ext uri="{BB962C8B-B14F-4D97-AF65-F5344CB8AC3E}">
        <p14:creationId xmlns:p14="http://schemas.microsoft.com/office/powerpoint/2010/main" val="41969298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dirty="0" smtClean="0">
                <a:latin typeface="Arial" panose="020B0604020202020204" pitchFamily="34" charset="0"/>
                <a:cs typeface="Arial" panose="020B0604020202020204" pitchFamily="34" charset="0"/>
              </a:rPr>
              <a:t>The mass of the Magnesium Oxide sample could have been measured incorrectly.</a:t>
            </a:r>
          </a:p>
          <a:p>
            <a:r>
              <a:rPr lang="en-US" sz="3200" dirty="0" smtClean="0">
                <a:latin typeface="Arial" panose="020B0604020202020204" pitchFamily="34" charset="0"/>
                <a:cs typeface="Arial" panose="020B0604020202020204" pitchFamily="34" charset="0"/>
              </a:rPr>
              <a:t>Product could have been lost while performing the steps of the lab.</a:t>
            </a:r>
          </a:p>
          <a:p>
            <a:endParaRPr lang="en-US" dirty="0"/>
          </a:p>
        </p:txBody>
      </p:sp>
      <p:sp>
        <p:nvSpPr>
          <p:cNvPr id="3" name="Title 2"/>
          <p:cNvSpPr>
            <a:spLocks noGrp="1"/>
          </p:cNvSpPr>
          <p:nvPr>
            <p:ph type="title"/>
          </p:nvPr>
        </p:nvSpPr>
        <p:spPr/>
        <p:txBody>
          <a:bodyPr/>
          <a:lstStyle/>
          <a:p>
            <a:r>
              <a:rPr lang="en-US" dirty="0" smtClean="0"/>
              <a:t>Possible Random Errors	</a:t>
            </a:r>
            <a:endParaRPr lang="en-US" dirty="0"/>
          </a:p>
        </p:txBody>
      </p:sp>
    </p:spTree>
    <p:extLst>
      <p:ext uri="{BB962C8B-B14F-4D97-AF65-F5344CB8AC3E}">
        <p14:creationId xmlns:p14="http://schemas.microsoft.com/office/powerpoint/2010/main" val="24414290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a:latin typeface="Arial" panose="020B0604020202020204" pitchFamily="34" charset="0"/>
                <a:cs typeface="Arial" panose="020B0604020202020204" pitchFamily="34" charset="0"/>
              </a:rPr>
              <a:t>There could have been impurities in the sample.  </a:t>
            </a:r>
            <a:endParaRPr lang="en-US" sz="2800" dirty="0" smtClean="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The scale could be </a:t>
            </a:r>
            <a:r>
              <a:rPr lang="en-US" sz="2800" dirty="0" err="1" smtClean="0">
                <a:latin typeface="Arial" panose="020B0604020202020204" pitchFamily="34" charset="0"/>
                <a:cs typeface="Arial" panose="020B0604020202020204" pitchFamily="34" charset="0"/>
              </a:rPr>
              <a:t>miscalibrated</a:t>
            </a:r>
            <a:r>
              <a:rPr lang="en-US" sz="2800" dirty="0" smtClean="0">
                <a:latin typeface="Arial" panose="020B0604020202020204" pitchFamily="34" charset="0"/>
                <a:cs typeface="Arial" panose="020B0604020202020204" pitchFamily="34" charset="0"/>
              </a:rPr>
              <a:t> making the mass readings consistently off.</a:t>
            </a:r>
          </a:p>
          <a:p>
            <a:endParaRPr lang="en-US" sz="2800" dirty="0">
              <a:latin typeface="Arial" panose="020B0604020202020204" pitchFamily="34" charset="0"/>
              <a:cs typeface="Arial" panose="020B0604020202020204" pitchFamily="34" charset="0"/>
            </a:endParaRPr>
          </a:p>
          <a:p>
            <a:endParaRPr lang="en-US" dirty="0"/>
          </a:p>
        </p:txBody>
      </p:sp>
      <p:sp>
        <p:nvSpPr>
          <p:cNvPr id="3" name="Title 2"/>
          <p:cNvSpPr>
            <a:spLocks noGrp="1"/>
          </p:cNvSpPr>
          <p:nvPr>
            <p:ph type="title"/>
          </p:nvPr>
        </p:nvSpPr>
        <p:spPr/>
        <p:txBody>
          <a:bodyPr/>
          <a:lstStyle/>
          <a:p>
            <a:r>
              <a:rPr lang="en-US" dirty="0" smtClean="0"/>
              <a:t>Possible Systematic Errors</a:t>
            </a:r>
            <a:endParaRPr lang="en-US" dirty="0"/>
          </a:p>
        </p:txBody>
      </p:sp>
    </p:spTree>
    <p:extLst>
      <p:ext uri="{BB962C8B-B14F-4D97-AF65-F5344CB8AC3E}">
        <p14:creationId xmlns:p14="http://schemas.microsoft.com/office/powerpoint/2010/main" val="26090423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For your labs, you will have to complete an error page.  </a:t>
            </a:r>
          </a:p>
          <a:p>
            <a:endParaRPr lang="en-US" dirty="0" smtClean="0"/>
          </a:p>
          <a:p>
            <a:r>
              <a:rPr lang="en-US" dirty="0" smtClean="0"/>
              <a:t>It will include percent error if it is a numerical lab.</a:t>
            </a:r>
          </a:p>
          <a:p>
            <a:endParaRPr lang="en-US" dirty="0" smtClean="0"/>
          </a:p>
          <a:p>
            <a:r>
              <a:rPr lang="en-US" dirty="0" smtClean="0"/>
              <a:t>It will always include “Sources of Error”</a:t>
            </a:r>
          </a:p>
          <a:p>
            <a:endParaRPr lang="en-US" dirty="0"/>
          </a:p>
        </p:txBody>
      </p:sp>
      <p:sp>
        <p:nvSpPr>
          <p:cNvPr id="3" name="Title 2"/>
          <p:cNvSpPr>
            <a:spLocks noGrp="1"/>
          </p:cNvSpPr>
          <p:nvPr>
            <p:ph type="title"/>
          </p:nvPr>
        </p:nvSpPr>
        <p:spPr/>
        <p:txBody>
          <a:bodyPr/>
          <a:lstStyle/>
          <a:p>
            <a:r>
              <a:rPr lang="en-US" dirty="0" smtClean="0"/>
              <a:t>Reporting Errors in the Lab	</a:t>
            </a:r>
            <a:endParaRPr lang="en-US" dirty="0"/>
          </a:p>
        </p:txBody>
      </p:sp>
    </p:spTree>
    <p:extLst>
      <p:ext uri="{BB962C8B-B14F-4D97-AF65-F5344CB8AC3E}">
        <p14:creationId xmlns:p14="http://schemas.microsoft.com/office/powerpoint/2010/main" val="23647431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Make sure that you don’t include errors that didn’t happen.</a:t>
            </a:r>
          </a:p>
          <a:p>
            <a:pPr lvl="1"/>
            <a:r>
              <a:rPr lang="en-US" dirty="0" smtClean="0"/>
              <a:t>Don’t say you dropped your beaker if you didn’t</a:t>
            </a:r>
          </a:p>
          <a:p>
            <a:pPr lvl="1"/>
            <a:endParaRPr lang="en-US" dirty="0"/>
          </a:p>
          <a:p>
            <a:r>
              <a:rPr lang="en-US" dirty="0" smtClean="0"/>
              <a:t>You can include possible systematic errors that might be present.</a:t>
            </a:r>
          </a:p>
          <a:p>
            <a:pPr lvl="1"/>
            <a:r>
              <a:rPr lang="en-US" dirty="0" smtClean="0"/>
              <a:t>An impure sample</a:t>
            </a:r>
          </a:p>
          <a:p>
            <a:pPr lvl="1"/>
            <a:r>
              <a:rPr lang="en-US" dirty="0" err="1" smtClean="0"/>
              <a:t>Miscalibrated</a:t>
            </a:r>
            <a:r>
              <a:rPr lang="en-US" dirty="0" smtClean="0"/>
              <a:t> lab equipment</a:t>
            </a:r>
          </a:p>
          <a:p>
            <a:pPr lvl="1"/>
            <a:endParaRPr lang="en-US" dirty="0"/>
          </a:p>
          <a:p>
            <a:r>
              <a:rPr lang="en-US" dirty="0" smtClean="0"/>
              <a:t>The class website has more detail </a:t>
            </a:r>
            <a:r>
              <a:rPr lang="en-US" smtClean="0"/>
              <a:t>if needed.</a:t>
            </a:r>
            <a:endParaRPr lang="en-US"/>
          </a:p>
        </p:txBody>
      </p:sp>
      <p:sp>
        <p:nvSpPr>
          <p:cNvPr id="3" name="Title 2"/>
          <p:cNvSpPr>
            <a:spLocks noGrp="1"/>
          </p:cNvSpPr>
          <p:nvPr>
            <p:ph type="title"/>
          </p:nvPr>
        </p:nvSpPr>
        <p:spPr/>
        <p:txBody>
          <a:bodyPr/>
          <a:lstStyle/>
          <a:p>
            <a:r>
              <a:rPr lang="en-US" dirty="0" smtClean="0"/>
              <a:t>Reporting Errors in the Lab</a:t>
            </a:r>
            <a:endParaRPr lang="en-US" dirty="0"/>
          </a:p>
        </p:txBody>
      </p:sp>
    </p:spTree>
    <p:extLst>
      <p:ext uri="{BB962C8B-B14F-4D97-AF65-F5344CB8AC3E}">
        <p14:creationId xmlns:p14="http://schemas.microsoft.com/office/powerpoint/2010/main" val="588785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latin typeface="Arial" panose="020B0604020202020204" pitchFamily="34" charset="0"/>
                <a:cs typeface="Arial" panose="020B0604020202020204" pitchFamily="34" charset="0"/>
              </a:rPr>
              <a:t>When an experiment is done, it is pretty much certain that the answer is not going to be exactly correct.  </a:t>
            </a:r>
          </a:p>
          <a:p>
            <a:r>
              <a:rPr lang="en-US" sz="2800" dirty="0" smtClean="0">
                <a:latin typeface="Arial" panose="020B0604020202020204" pitchFamily="34" charset="0"/>
                <a:cs typeface="Arial" panose="020B0604020202020204" pitchFamily="34" charset="0"/>
              </a:rPr>
              <a:t>Many variables and actions go into an experiment.  A change or a misstep in any one of them can result in an answer that is a bit different from the actual value.</a:t>
            </a:r>
          </a:p>
          <a:p>
            <a:r>
              <a:rPr lang="en-US" sz="2800" dirty="0" smtClean="0">
                <a:latin typeface="Arial" panose="020B0604020202020204" pitchFamily="34" charset="0"/>
                <a:cs typeface="Arial" panose="020B0604020202020204" pitchFamily="34" charset="0"/>
              </a:rPr>
              <a:t>Actions such as mismeasurement, lack of purity of reagents, and poor lab technique can all result in error.</a:t>
            </a: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r>
              <a:rPr lang="en-US" dirty="0" smtClean="0"/>
              <a:t>What is Percent Error ?</a:t>
            </a:r>
            <a:endParaRPr lang="en-US" dirty="0"/>
          </a:p>
        </p:txBody>
      </p:sp>
    </p:spTree>
    <p:extLst>
      <p:ext uri="{BB962C8B-B14F-4D97-AF65-F5344CB8AC3E}">
        <p14:creationId xmlns:p14="http://schemas.microsoft.com/office/powerpoint/2010/main" val="42073261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latin typeface="Arial" panose="020B0604020202020204" pitchFamily="34" charset="0"/>
                <a:cs typeface="Arial" panose="020B0604020202020204" pitchFamily="34" charset="0"/>
              </a:rPr>
              <a:t>There are several ways that error can be described.</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SYSTEMATIC ERROR v. RANDOM ERROR</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POSITIVE PERCENT ERROR v. 			NEGATIVE PERCENT ERROR</a:t>
            </a:r>
          </a:p>
        </p:txBody>
      </p:sp>
      <p:sp>
        <p:nvSpPr>
          <p:cNvPr id="3" name="Title 2"/>
          <p:cNvSpPr>
            <a:spLocks noGrp="1"/>
          </p:cNvSpPr>
          <p:nvPr>
            <p:ph type="title"/>
          </p:nvPr>
        </p:nvSpPr>
        <p:spPr/>
        <p:txBody>
          <a:bodyPr/>
          <a:lstStyle/>
          <a:p>
            <a:r>
              <a:rPr lang="en-US" dirty="0" smtClean="0"/>
              <a:t>Different types of error</a:t>
            </a:r>
            <a:endParaRPr lang="en-US" dirty="0"/>
          </a:p>
        </p:txBody>
      </p:sp>
    </p:spTree>
    <p:extLst>
      <p:ext uri="{BB962C8B-B14F-4D97-AF65-F5344CB8AC3E}">
        <p14:creationId xmlns:p14="http://schemas.microsoft.com/office/powerpoint/2010/main" val="15840158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sz="2800" dirty="0">
                <a:latin typeface="Arial" panose="020B0604020202020204" pitchFamily="34" charset="0"/>
                <a:cs typeface="Arial" panose="020B0604020202020204" pitchFamily="34" charset="0"/>
              </a:rPr>
              <a:t>Systematic Error is when the error is built into the lab and there is nothing the experimenter can do about it.</a:t>
            </a:r>
          </a:p>
          <a:p>
            <a:pPr lvl="1"/>
            <a:endParaRPr lang="en-US" sz="2800" dirty="0">
              <a:latin typeface="Arial" panose="020B0604020202020204" pitchFamily="34" charset="0"/>
              <a:cs typeface="Arial" panose="020B0604020202020204" pitchFamily="34" charset="0"/>
            </a:endParaRPr>
          </a:p>
          <a:p>
            <a:pPr lvl="1"/>
            <a:r>
              <a:rPr lang="en-US" sz="2800" dirty="0">
                <a:latin typeface="Arial" panose="020B0604020202020204" pitchFamily="34" charset="0"/>
                <a:cs typeface="Arial" panose="020B0604020202020204" pitchFamily="34" charset="0"/>
              </a:rPr>
              <a:t>Example:  If you were given a sample of Iron to determine its density and the sample wasn’t pure iron, it would constantly and consistently throw off your values.</a:t>
            </a:r>
          </a:p>
          <a:p>
            <a:endParaRPr lang="en-US" dirty="0"/>
          </a:p>
        </p:txBody>
      </p:sp>
      <p:sp>
        <p:nvSpPr>
          <p:cNvPr id="3" name="Title 2"/>
          <p:cNvSpPr>
            <a:spLocks noGrp="1"/>
          </p:cNvSpPr>
          <p:nvPr>
            <p:ph type="title"/>
          </p:nvPr>
        </p:nvSpPr>
        <p:spPr/>
        <p:txBody>
          <a:bodyPr/>
          <a:lstStyle/>
          <a:p>
            <a:r>
              <a:rPr lang="en-US" dirty="0" smtClean="0"/>
              <a:t>Systematic Error</a:t>
            </a:r>
            <a:endParaRPr lang="en-US" dirty="0"/>
          </a:p>
        </p:txBody>
      </p:sp>
    </p:spTree>
    <p:extLst>
      <p:ext uri="{BB962C8B-B14F-4D97-AF65-F5344CB8AC3E}">
        <p14:creationId xmlns:p14="http://schemas.microsoft.com/office/powerpoint/2010/main" val="37763436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Arial" panose="020B0604020202020204" pitchFamily="34" charset="0"/>
                <a:cs typeface="Arial" panose="020B0604020202020204" pitchFamily="34" charset="0"/>
              </a:rPr>
              <a:t>Random Error is when the lab mistake can happen differently from lab to lab.</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Example:   Let’s say you are making a solution and it needs to be stirred and then put aside.   There can be solution lost by stirring and splashing material out of the beaker.  Some water might evaporate out at different rates as the solution is put aside.</a:t>
            </a:r>
            <a:endParaRPr lang="en-US"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r>
              <a:rPr lang="en-US" dirty="0" smtClean="0"/>
              <a:t>Random Error</a:t>
            </a:r>
            <a:endParaRPr lang="en-US" dirty="0"/>
          </a:p>
        </p:txBody>
      </p:sp>
    </p:spTree>
    <p:extLst>
      <p:ext uri="{BB962C8B-B14F-4D97-AF65-F5344CB8AC3E}">
        <p14:creationId xmlns:p14="http://schemas.microsoft.com/office/powerpoint/2010/main" val="20249966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Arial" panose="020B0604020202020204" pitchFamily="34" charset="0"/>
                <a:cs typeface="Arial" panose="020B0604020202020204" pitchFamily="34" charset="0"/>
              </a:rPr>
              <a:t>Positive Error is when the value the experimenter gets is greater than the actual value.   The actual value is considered the ‘right answer’.</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Example:   If you are determining the concentration of a solution and you determine it to be 2.5 M and it is only 2.2 M then you will record a positive error.</a:t>
            </a:r>
            <a:endParaRPr lang="en-US"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r>
              <a:rPr lang="en-US" dirty="0" smtClean="0"/>
              <a:t>Positive Percent Error	</a:t>
            </a:r>
            <a:endParaRPr lang="en-US" dirty="0"/>
          </a:p>
        </p:txBody>
      </p:sp>
    </p:spTree>
    <p:extLst>
      <p:ext uri="{BB962C8B-B14F-4D97-AF65-F5344CB8AC3E}">
        <p14:creationId xmlns:p14="http://schemas.microsoft.com/office/powerpoint/2010/main" val="37635739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latin typeface="Arial" panose="020B0604020202020204" pitchFamily="34" charset="0"/>
                <a:cs typeface="Arial" panose="020B0604020202020204" pitchFamily="34" charset="0"/>
              </a:rPr>
              <a:t>Negative </a:t>
            </a:r>
            <a:r>
              <a:rPr lang="en-US" dirty="0">
                <a:latin typeface="Arial" panose="020B0604020202020204" pitchFamily="34" charset="0"/>
                <a:cs typeface="Arial" panose="020B0604020202020204" pitchFamily="34" charset="0"/>
              </a:rPr>
              <a:t>Error is when the value the experimenter gets is </a:t>
            </a:r>
            <a:r>
              <a:rPr lang="en-US" dirty="0" smtClean="0">
                <a:latin typeface="Arial" panose="020B0604020202020204" pitchFamily="34" charset="0"/>
                <a:cs typeface="Arial" panose="020B0604020202020204" pitchFamily="34" charset="0"/>
              </a:rPr>
              <a:t>less </a:t>
            </a:r>
            <a:r>
              <a:rPr lang="en-US" dirty="0">
                <a:latin typeface="Arial" panose="020B0604020202020204" pitchFamily="34" charset="0"/>
                <a:cs typeface="Arial" panose="020B0604020202020204" pitchFamily="34" charset="0"/>
              </a:rPr>
              <a:t>than the actual value.   </a:t>
            </a:r>
            <a:endParaRPr lang="en-US" dirty="0" smtClean="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In Chemistry, it is very common to get negative percent errors in your work.</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Example:   If you are determining the concentration of a solution and you determine it to be </a:t>
            </a:r>
            <a:r>
              <a:rPr lang="en-US" dirty="0" smtClean="0">
                <a:latin typeface="Arial" panose="020B0604020202020204" pitchFamily="34" charset="0"/>
                <a:cs typeface="Arial" panose="020B0604020202020204" pitchFamily="34" charset="0"/>
              </a:rPr>
              <a:t>1</a:t>
            </a:r>
            <a:r>
              <a:rPr lang="en-US" b="1" dirty="0" smtClean="0">
                <a:latin typeface="Arial" panose="020B0604020202020204" pitchFamily="34" charset="0"/>
                <a:cs typeface="Arial" panose="020B0604020202020204" pitchFamily="34" charset="0"/>
              </a:rPr>
              <a:t>.</a:t>
            </a:r>
            <a:r>
              <a:rPr lang="en-US" dirty="0" smtClean="0">
                <a:latin typeface="Arial" panose="020B0604020202020204" pitchFamily="34" charset="0"/>
                <a:cs typeface="Arial" panose="020B0604020202020204" pitchFamily="34" charset="0"/>
              </a:rPr>
              <a:t>5 </a:t>
            </a:r>
            <a:r>
              <a:rPr lang="en-US" dirty="0">
                <a:latin typeface="Arial" panose="020B0604020202020204" pitchFamily="34" charset="0"/>
                <a:cs typeface="Arial" panose="020B0604020202020204" pitchFamily="34" charset="0"/>
              </a:rPr>
              <a:t>M and it is </a:t>
            </a:r>
            <a:r>
              <a:rPr lang="en-US" dirty="0" smtClean="0">
                <a:latin typeface="Arial" panose="020B0604020202020204" pitchFamily="34" charset="0"/>
                <a:cs typeface="Arial" panose="020B0604020202020204" pitchFamily="34" charset="0"/>
              </a:rPr>
              <a:t>2</a:t>
            </a:r>
            <a:r>
              <a:rPr lang="en-US" b="1" dirty="0" smtClean="0">
                <a:latin typeface="Arial" panose="020B0604020202020204" pitchFamily="34" charset="0"/>
                <a:cs typeface="Arial" panose="020B0604020202020204" pitchFamily="34" charset="0"/>
              </a:rPr>
              <a:t>.</a:t>
            </a:r>
            <a:r>
              <a:rPr lang="en-US" dirty="0" smtClean="0">
                <a:latin typeface="Arial" panose="020B0604020202020204" pitchFamily="34" charset="0"/>
                <a:cs typeface="Arial" panose="020B0604020202020204" pitchFamily="34" charset="0"/>
              </a:rPr>
              <a:t>2 </a:t>
            </a:r>
            <a:r>
              <a:rPr lang="en-US" dirty="0">
                <a:latin typeface="Arial" panose="020B0604020202020204" pitchFamily="34" charset="0"/>
                <a:cs typeface="Arial" panose="020B0604020202020204" pitchFamily="34" charset="0"/>
              </a:rPr>
              <a:t>M then you will record a </a:t>
            </a:r>
            <a:r>
              <a:rPr lang="en-US" dirty="0" smtClean="0">
                <a:latin typeface="Arial" panose="020B0604020202020204" pitchFamily="34" charset="0"/>
                <a:cs typeface="Arial" panose="020B0604020202020204" pitchFamily="34" charset="0"/>
              </a:rPr>
              <a:t>negative </a:t>
            </a:r>
            <a:r>
              <a:rPr lang="en-US" dirty="0">
                <a:latin typeface="Arial" panose="020B0604020202020204" pitchFamily="34" charset="0"/>
                <a:cs typeface="Arial" panose="020B0604020202020204" pitchFamily="34" charset="0"/>
              </a:rPr>
              <a:t>error.</a:t>
            </a:r>
            <a:endParaRPr lang="en-US"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r>
              <a:rPr lang="en-US" dirty="0" smtClean="0"/>
              <a:t>Negative Percent Error		</a:t>
            </a:r>
            <a:endParaRPr lang="en-US" dirty="0"/>
          </a:p>
        </p:txBody>
      </p:sp>
    </p:spTree>
    <p:extLst>
      <p:ext uri="{BB962C8B-B14F-4D97-AF65-F5344CB8AC3E}">
        <p14:creationId xmlns:p14="http://schemas.microsoft.com/office/powerpoint/2010/main" val="10910365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82000" cy="4525963"/>
          </a:xfrm>
        </p:spPr>
        <p:txBody>
          <a:bodyPr>
            <a:normAutofit/>
          </a:bodyPr>
          <a:lstStyle/>
          <a:p>
            <a:r>
              <a:rPr lang="en-US" dirty="0" smtClean="0">
                <a:latin typeface="Arial" panose="020B0604020202020204" pitchFamily="34" charset="0"/>
                <a:cs typeface="Arial" panose="020B0604020202020204" pitchFamily="34" charset="0"/>
              </a:rPr>
              <a:t>We use the following formula.</a:t>
            </a:r>
          </a:p>
          <a:p>
            <a:endParaRPr lang="en-US" dirty="0">
              <a:latin typeface="Arial" panose="020B0604020202020204" pitchFamily="34" charset="0"/>
              <a:cs typeface="Arial" panose="020B0604020202020204" pitchFamily="34" charset="0"/>
            </a:endParaRPr>
          </a:p>
          <a:p>
            <a:pPr lvl="1"/>
            <a:r>
              <a:rPr lang="en-US" sz="3600" dirty="0" smtClean="0">
                <a:latin typeface="Arial" panose="020B0604020202020204" pitchFamily="34" charset="0"/>
                <a:cs typeface="Arial" panose="020B0604020202020204" pitchFamily="34" charset="0"/>
              </a:rPr>
              <a:t>O </a:t>
            </a:r>
            <a:r>
              <a:rPr lang="en-US" sz="3600" dirty="0" smtClean="0">
                <a:latin typeface="Arial" panose="020B0604020202020204" pitchFamily="34" charset="0"/>
                <a:cs typeface="Arial" panose="020B0604020202020204" pitchFamily="34" charset="0"/>
                <a:sym typeface="Wingdings" panose="05000000000000000000" pitchFamily="2" charset="2"/>
              </a:rPr>
              <a:t>  </a:t>
            </a:r>
            <a:r>
              <a:rPr lang="en-US" sz="3600" dirty="0" smtClean="0">
                <a:latin typeface="Arial" panose="020B0604020202020204" pitchFamily="34" charset="0"/>
                <a:cs typeface="Arial" panose="020B0604020202020204" pitchFamily="34" charset="0"/>
              </a:rPr>
              <a:t>Observed Result </a:t>
            </a:r>
            <a:r>
              <a:rPr lang="en-US" sz="2400" dirty="0" smtClean="0">
                <a:latin typeface="Arial" panose="020B0604020202020204" pitchFamily="34" charset="0"/>
                <a:cs typeface="Arial" panose="020B0604020202020204" pitchFamily="34" charset="0"/>
              </a:rPr>
              <a:t>(what you got)</a:t>
            </a:r>
            <a:endParaRPr lang="en-US" sz="3600" dirty="0" smtClean="0">
              <a:latin typeface="Arial" panose="020B0604020202020204" pitchFamily="34" charset="0"/>
              <a:cs typeface="Arial" panose="020B0604020202020204" pitchFamily="34" charset="0"/>
            </a:endParaRPr>
          </a:p>
          <a:p>
            <a:pPr lvl="1"/>
            <a:r>
              <a:rPr lang="en-US" sz="3600" dirty="0" smtClean="0">
                <a:latin typeface="Arial" panose="020B0604020202020204" pitchFamily="34" charset="0"/>
                <a:cs typeface="Arial" panose="020B0604020202020204" pitchFamily="34" charset="0"/>
              </a:rPr>
              <a:t>A </a:t>
            </a:r>
            <a:r>
              <a:rPr lang="en-US" sz="3600" dirty="0" smtClean="0">
                <a:latin typeface="Arial" panose="020B0604020202020204" pitchFamily="34" charset="0"/>
                <a:cs typeface="Arial" panose="020B0604020202020204" pitchFamily="34" charset="0"/>
                <a:sym typeface="Wingdings" panose="05000000000000000000" pitchFamily="2" charset="2"/>
              </a:rPr>
              <a:t> </a:t>
            </a:r>
            <a:r>
              <a:rPr lang="en-US" sz="3600" dirty="0" smtClean="0">
                <a:latin typeface="Arial" panose="020B0604020202020204" pitchFamily="34" charset="0"/>
                <a:cs typeface="Arial" panose="020B0604020202020204" pitchFamily="34" charset="0"/>
              </a:rPr>
              <a:t> Actual Result </a:t>
            </a:r>
            <a:r>
              <a:rPr lang="en-US" sz="2400" dirty="0" smtClean="0">
                <a:latin typeface="Arial" panose="020B0604020202020204" pitchFamily="34" charset="0"/>
                <a:cs typeface="Arial" panose="020B0604020202020204" pitchFamily="34" charset="0"/>
              </a:rPr>
              <a:t>(what you should get)</a:t>
            </a:r>
          </a:p>
          <a:p>
            <a:pPr lvl="1"/>
            <a:endParaRPr lang="en-US" sz="2000" dirty="0">
              <a:latin typeface="Arial" panose="020B0604020202020204" pitchFamily="34" charset="0"/>
              <a:cs typeface="Arial" panose="020B0604020202020204" pitchFamily="34" charset="0"/>
            </a:endParaRPr>
          </a:p>
          <a:p>
            <a:pPr lvl="1"/>
            <a:r>
              <a:rPr lang="en-US" sz="4400" dirty="0" smtClean="0">
                <a:latin typeface="Arial" panose="020B0604020202020204" pitchFamily="34" charset="0"/>
                <a:cs typeface="Arial" panose="020B0604020202020204" pitchFamily="34" charset="0"/>
              </a:rPr>
              <a:t>(( O – A) / A ) x 100 %</a:t>
            </a:r>
          </a:p>
          <a:p>
            <a:pPr lvl="1"/>
            <a:endParaRPr lang="en-US" sz="3600" dirty="0">
              <a:latin typeface="Arial" panose="020B0604020202020204" pitchFamily="34" charset="0"/>
              <a:cs typeface="Arial" panose="020B0604020202020204" pitchFamily="34" charset="0"/>
            </a:endParaRPr>
          </a:p>
          <a:p>
            <a:pPr lvl="1"/>
            <a:r>
              <a:rPr lang="en-US" sz="3600" dirty="0" smtClean="0">
                <a:latin typeface="Arial" panose="020B0604020202020204" pitchFamily="34" charset="0"/>
                <a:cs typeface="Arial" panose="020B0604020202020204" pitchFamily="34" charset="0"/>
              </a:rPr>
              <a:t>You will use this often in Lab.</a:t>
            </a:r>
            <a:endParaRPr lang="en-US" sz="36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r>
              <a:rPr lang="en-US" dirty="0" smtClean="0"/>
              <a:t>How to Calculate Percent Error</a:t>
            </a:r>
            <a:endParaRPr lang="en-US" dirty="0"/>
          </a:p>
        </p:txBody>
      </p:sp>
    </p:spTree>
    <p:extLst>
      <p:ext uri="{BB962C8B-B14F-4D97-AF65-F5344CB8AC3E}">
        <p14:creationId xmlns:p14="http://schemas.microsoft.com/office/powerpoint/2010/main" val="28853013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81328"/>
            <a:ext cx="8382000" cy="4525963"/>
          </a:xfrm>
        </p:spPr>
        <p:txBody>
          <a:bodyPr>
            <a:normAutofit/>
          </a:bodyPr>
          <a:lstStyle/>
          <a:p>
            <a:r>
              <a:rPr lang="en-US" sz="3200" dirty="0" smtClean="0">
                <a:latin typeface="Arial" panose="020B0604020202020204" pitchFamily="34" charset="0"/>
                <a:cs typeface="Arial" panose="020B0604020202020204" pitchFamily="34" charset="0"/>
              </a:rPr>
              <a:t>A Lab group was working in a Lab to determine the percent of Magnesium in a sample of Magnesium Oxide.  They determined it to be 58.3 %  They looked up the actual value and found it to be 60.3 %   </a:t>
            </a:r>
          </a:p>
          <a:p>
            <a:endParaRPr lang="en-US" sz="3200" dirty="0">
              <a:latin typeface="Arial" panose="020B0604020202020204" pitchFamily="34" charset="0"/>
              <a:cs typeface="Arial" panose="020B0604020202020204" pitchFamily="34" charset="0"/>
            </a:endParaRPr>
          </a:p>
          <a:p>
            <a:r>
              <a:rPr lang="en-US" sz="3200" dirty="0" smtClean="0">
                <a:latin typeface="Arial" panose="020B0604020202020204" pitchFamily="34" charset="0"/>
                <a:cs typeface="Arial" panose="020B0604020202020204" pitchFamily="34" charset="0"/>
              </a:rPr>
              <a:t>What is their percent error ?</a:t>
            </a:r>
            <a:endParaRPr lang="en-US" sz="32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r>
              <a:rPr lang="en-US" dirty="0" smtClean="0"/>
              <a:t>Example	</a:t>
            </a:r>
            <a:endParaRPr lang="en-US" dirty="0"/>
          </a:p>
        </p:txBody>
      </p:sp>
    </p:spTree>
    <p:extLst>
      <p:ext uri="{BB962C8B-B14F-4D97-AF65-F5344CB8AC3E}">
        <p14:creationId xmlns:p14="http://schemas.microsoft.com/office/powerpoint/2010/main" val="14765259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33</TotalTime>
  <Words>741</Words>
  <Application>Microsoft Office PowerPoint</Application>
  <PresentationFormat>On-screen Show (4:3)</PresentationFormat>
  <Paragraphs>84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Calculating Percent Error</vt:lpstr>
      <vt:lpstr>What is Percent Error ?</vt:lpstr>
      <vt:lpstr>Different types of error</vt:lpstr>
      <vt:lpstr>Systematic Error</vt:lpstr>
      <vt:lpstr>Random Error</vt:lpstr>
      <vt:lpstr>Positive Percent Error </vt:lpstr>
      <vt:lpstr>Negative Percent Error  </vt:lpstr>
      <vt:lpstr>How to Calculate Percent Error</vt:lpstr>
      <vt:lpstr>Example </vt:lpstr>
      <vt:lpstr>Solving for Percent Error </vt:lpstr>
      <vt:lpstr>Example # 2 </vt:lpstr>
      <vt:lpstr>Possible Random Errors </vt:lpstr>
      <vt:lpstr>Possible Systematic Errors</vt:lpstr>
      <vt:lpstr>Reporting Errors in the Lab </vt:lpstr>
      <vt:lpstr>Reporting Errors in the Lab</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Calculating Percent Error</dc:title>
  <dc:creator>John</dc:creator>
  <cp:lastModifiedBy>John</cp:lastModifiedBy>
  <cp:revision>6</cp:revision>
  <dcterms:created xsi:type="dcterms:W3CDTF">2006-08-16T00:00:00Z</dcterms:created>
  <dcterms:modified xsi:type="dcterms:W3CDTF">2015-08-23T01:42:15Z</dcterms:modified>
</cp:coreProperties>
</file>