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62" r:id="rId16"/>
    <p:sldId id="271" r:id="rId17"/>
    <p:sldId id="272" r:id="rId18"/>
    <p:sldId id="274"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8" autoAdjust="0"/>
    <p:restoredTop sz="94660"/>
  </p:normalViewPr>
  <p:slideViewPr>
    <p:cSldViewPr>
      <p:cViewPr varScale="1">
        <p:scale>
          <a:sx n="64" d="100"/>
          <a:sy n="64" d="100"/>
        </p:scale>
        <p:origin x="-1205"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3358A3-65C6-4099-A025-AF876D079F5A}"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2214E-3D2A-43E4-AF01-047EC0929D2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358A3-65C6-4099-A025-AF876D079F5A}"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2214E-3D2A-43E4-AF01-047EC0929D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3358A3-65C6-4099-A025-AF876D079F5A}"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2214E-3D2A-43E4-AF01-047EC0929D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358A3-65C6-4099-A025-AF876D079F5A}"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2214E-3D2A-43E4-AF01-047EC0929D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3358A3-65C6-4099-A025-AF876D079F5A}"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2214E-3D2A-43E4-AF01-047EC0929D2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3358A3-65C6-4099-A025-AF876D079F5A}"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2214E-3D2A-43E4-AF01-047EC0929D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3358A3-65C6-4099-A025-AF876D079F5A}" type="datetimeFigureOut">
              <a:rPr lang="en-US" smtClean="0"/>
              <a:t>10/16/2014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E2214E-3D2A-43E4-AF01-047EC0929D2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3358A3-65C6-4099-A025-AF876D079F5A}" type="datetimeFigureOut">
              <a:rPr lang="en-US" smtClean="0"/>
              <a:t>10/16/2014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E2214E-3D2A-43E4-AF01-047EC0929D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358A3-65C6-4099-A025-AF876D079F5A}" type="datetimeFigureOut">
              <a:rPr lang="en-US" smtClean="0"/>
              <a:t>10/16/2014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E2214E-3D2A-43E4-AF01-047EC0929D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3358A3-65C6-4099-A025-AF876D079F5A}"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2214E-3D2A-43E4-AF01-047EC0929D2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3358A3-65C6-4099-A025-AF876D079F5A}"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2214E-3D2A-43E4-AF01-047EC0929D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93358A3-65C6-4099-A025-AF876D079F5A}" type="datetimeFigureOut">
              <a:rPr lang="en-US" smtClean="0"/>
              <a:t>10/16/2014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3E2214E-3D2A-43E4-AF01-047EC0929D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Balancing Redox Equations</a:t>
            </a:r>
            <a:endParaRPr lang="en-US" dirty="0"/>
          </a:p>
        </p:txBody>
      </p:sp>
    </p:spTree>
    <p:extLst>
      <p:ext uri="{BB962C8B-B14F-4D97-AF65-F5344CB8AC3E}">
        <p14:creationId xmlns:p14="http://schemas.microsoft.com/office/powerpoint/2010/main" val="146482509"/>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1   Oxidation  </a:t>
            </a:r>
            <a:endParaRPr lang="en-US" dirty="0"/>
          </a:p>
        </p:txBody>
      </p:sp>
      <p:sp>
        <p:nvSpPr>
          <p:cNvPr id="3" name="Content Placeholder 2"/>
          <p:cNvSpPr>
            <a:spLocks noGrp="1"/>
          </p:cNvSpPr>
          <p:nvPr>
            <p:ph idx="1"/>
          </p:nvPr>
        </p:nvSpPr>
        <p:spPr/>
        <p:txBody>
          <a:bodyPr/>
          <a:lstStyle/>
          <a:p>
            <a:r>
              <a:rPr lang="en-US" dirty="0"/>
              <a:t>Oxidation: 	Fe</a:t>
            </a:r>
            <a:r>
              <a:rPr lang="en-US" baseline="30000" dirty="0"/>
              <a:t>+2</a:t>
            </a:r>
            <a:r>
              <a:rPr lang="en-US" dirty="0"/>
              <a:t>  </a:t>
            </a:r>
            <a:r>
              <a:rPr lang="en-US" dirty="0">
                <a:sym typeface="Wingdings"/>
              </a:rPr>
              <a:t></a:t>
            </a:r>
            <a:r>
              <a:rPr lang="en-US" dirty="0"/>
              <a:t>  Fe</a:t>
            </a:r>
            <a:r>
              <a:rPr lang="en-US" baseline="30000" dirty="0"/>
              <a:t>+3</a:t>
            </a:r>
            <a:r>
              <a:rPr lang="en-US" dirty="0"/>
              <a:t>		Fe goes from +2 to +3  	</a:t>
            </a:r>
          </a:p>
          <a:p>
            <a:r>
              <a:rPr lang="en-US" dirty="0"/>
              <a:t>It is not unusual at all not to have to add any species nor to find Oxygen or Hydrogen on a half-reaction.   </a:t>
            </a:r>
            <a:endParaRPr lang="en-US" dirty="0" smtClean="0"/>
          </a:p>
          <a:p>
            <a:r>
              <a:rPr lang="en-US" dirty="0" smtClean="0"/>
              <a:t>We </a:t>
            </a:r>
            <a:r>
              <a:rPr lang="en-US" dirty="0"/>
              <a:t>just happily go on our merry way and balance the charge, which in this case is by adding one electron to the product side to give us.</a:t>
            </a:r>
          </a:p>
          <a:p>
            <a:pPr marL="0" indent="0" algn="ctr">
              <a:buNone/>
            </a:pPr>
            <a:r>
              <a:rPr lang="en-US" sz="3600" dirty="0"/>
              <a:t>Fe</a:t>
            </a:r>
            <a:r>
              <a:rPr lang="en-US" sz="3600" baseline="30000" dirty="0"/>
              <a:t>+2</a:t>
            </a:r>
            <a:r>
              <a:rPr lang="en-US" sz="3600" dirty="0"/>
              <a:t>  </a:t>
            </a:r>
            <a:r>
              <a:rPr lang="en-US" sz="3600" dirty="0">
                <a:sym typeface="Wingdings"/>
              </a:rPr>
              <a:t></a:t>
            </a:r>
            <a:r>
              <a:rPr lang="en-US" sz="3600" dirty="0"/>
              <a:t>  Fe</a:t>
            </a:r>
            <a:r>
              <a:rPr lang="en-US" sz="3600" baseline="30000" dirty="0"/>
              <a:t>+3</a:t>
            </a:r>
            <a:r>
              <a:rPr lang="en-US" sz="3600" dirty="0"/>
              <a:t> + </a:t>
            </a:r>
            <a:r>
              <a:rPr lang="en-US" sz="3600" b="1" dirty="0"/>
              <a:t>e</a:t>
            </a:r>
            <a:r>
              <a:rPr lang="en-US" sz="3600" b="1" baseline="30000" dirty="0"/>
              <a:t>-1</a:t>
            </a:r>
            <a:endParaRPr lang="en-US" sz="3600" dirty="0"/>
          </a:p>
          <a:p>
            <a:endParaRPr lang="en-US" dirty="0"/>
          </a:p>
        </p:txBody>
      </p:sp>
    </p:spTree>
    <p:extLst>
      <p:ext uri="{BB962C8B-B14F-4D97-AF65-F5344CB8AC3E}">
        <p14:creationId xmlns:p14="http://schemas.microsoft.com/office/powerpoint/2010/main" val="259899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1     </a:t>
            </a:r>
            <a:endParaRPr lang="en-US" dirty="0"/>
          </a:p>
        </p:txBody>
      </p:sp>
      <p:sp>
        <p:nvSpPr>
          <p:cNvPr id="3" name="Content Placeholder 2"/>
          <p:cNvSpPr>
            <a:spLocks noGrp="1"/>
          </p:cNvSpPr>
          <p:nvPr>
            <p:ph idx="1"/>
          </p:nvPr>
        </p:nvSpPr>
        <p:spPr/>
        <p:txBody>
          <a:bodyPr>
            <a:normAutofit/>
          </a:bodyPr>
          <a:lstStyle/>
          <a:p>
            <a:r>
              <a:rPr lang="en-US" dirty="0" smtClean="0"/>
              <a:t>Here are our two half-reactions</a:t>
            </a:r>
          </a:p>
          <a:p>
            <a:pPr marL="0" lvl="1" indent="0">
              <a:buNone/>
            </a:pPr>
            <a:r>
              <a:rPr lang="en-US" sz="3500" b="1" dirty="0" smtClean="0"/>
              <a:t>  5</a:t>
            </a:r>
            <a:r>
              <a:rPr lang="en-US" sz="1000" b="1" dirty="0" smtClean="0"/>
              <a:t>  </a:t>
            </a:r>
            <a:r>
              <a:rPr lang="en-US" sz="3500" b="1" dirty="0"/>
              <a:t>e</a:t>
            </a:r>
            <a:r>
              <a:rPr lang="en-US" sz="3500" b="1" baseline="30000" dirty="0"/>
              <a:t>-1</a:t>
            </a:r>
            <a:r>
              <a:rPr lang="en-US" sz="3500" dirty="0"/>
              <a:t> + 8</a:t>
            </a:r>
            <a:r>
              <a:rPr lang="en-US" sz="1000" dirty="0"/>
              <a:t> </a:t>
            </a:r>
            <a:r>
              <a:rPr lang="en-US" sz="3500" dirty="0"/>
              <a:t>H</a:t>
            </a:r>
            <a:r>
              <a:rPr lang="en-US" sz="3500" baseline="30000" dirty="0"/>
              <a:t>+1</a:t>
            </a:r>
            <a:r>
              <a:rPr lang="en-US" sz="3500" dirty="0"/>
              <a:t> + MnO</a:t>
            </a:r>
            <a:r>
              <a:rPr lang="en-US" sz="3500" baseline="-25000" dirty="0"/>
              <a:t>4</a:t>
            </a:r>
            <a:r>
              <a:rPr lang="en-US" sz="3500" baseline="30000" dirty="0"/>
              <a:t>-1</a:t>
            </a:r>
            <a:r>
              <a:rPr lang="en-US" sz="3500" dirty="0"/>
              <a:t> </a:t>
            </a:r>
            <a:r>
              <a:rPr lang="en-US" sz="3500" dirty="0" smtClean="0">
                <a:sym typeface="Wingdings"/>
              </a:rPr>
              <a:t></a:t>
            </a:r>
            <a:r>
              <a:rPr lang="en-US" sz="3500" dirty="0" smtClean="0"/>
              <a:t> </a:t>
            </a:r>
            <a:r>
              <a:rPr lang="en-US" sz="3500" dirty="0"/>
              <a:t>Mn</a:t>
            </a:r>
            <a:r>
              <a:rPr lang="en-US" sz="3500" baseline="30000" dirty="0"/>
              <a:t>+2</a:t>
            </a:r>
            <a:r>
              <a:rPr lang="en-US" sz="3500" dirty="0"/>
              <a:t> + 4</a:t>
            </a:r>
            <a:r>
              <a:rPr lang="en-US" sz="1000" dirty="0"/>
              <a:t> </a:t>
            </a:r>
            <a:r>
              <a:rPr lang="en-US" sz="3500" dirty="0"/>
              <a:t>H</a:t>
            </a:r>
            <a:r>
              <a:rPr lang="en-US" sz="3500" baseline="-25000" dirty="0"/>
              <a:t>2</a:t>
            </a:r>
            <a:r>
              <a:rPr lang="en-US" sz="3500" dirty="0"/>
              <a:t>O</a:t>
            </a:r>
          </a:p>
          <a:p>
            <a:pPr marL="0" indent="0">
              <a:buNone/>
            </a:pPr>
            <a:r>
              <a:rPr lang="en-US" sz="3000" dirty="0" smtClean="0"/>
              <a:t>                                 </a:t>
            </a:r>
            <a:r>
              <a:rPr lang="en-US" sz="3500" dirty="0" smtClean="0"/>
              <a:t>Fe</a:t>
            </a:r>
            <a:r>
              <a:rPr lang="en-US" sz="3500" baseline="30000" dirty="0" smtClean="0"/>
              <a:t>+2</a:t>
            </a:r>
            <a:r>
              <a:rPr lang="en-US" sz="3500" dirty="0" smtClean="0"/>
              <a:t>  </a:t>
            </a:r>
            <a:r>
              <a:rPr lang="en-US" sz="3500" dirty="0">
                <a:sym typeface="Wingdings"/>
              </a:rPr>
              <a:t></a:t>
            </a:r>
            <a:r>
              <a:rPr lang="en-US" sz="3500" dirty="0"/>
              <a:t>  Fe</a:t>
            </a:r>
            <a:r>
              <a:rPr lang="en-US" sz="3500" baseline="30000" dirty="0"/>
              <a:t>+3</a:t>
            </a:r>
            <a:r>
              <a:rPr lang="en-US" sz="3500" dirty="0"/>
              <a:t> + </a:t>
            </a:r>
            <a:r>
              <a:rPr lang="en-US" sz="3500" b="1" dirty="0"/>
              <a:t>e</a:t>
            </a:r>
            <a:r>
              <a:rPr lang="en-US" sz="3500" b="1" baseline="30000" dirty="0"/>
              <a:t>-1</a:t>
            </a:r>
            <a:endParaRPr lang="en-US" sz="3500" dirty="0"/>
          </a:p>
          <a:p>
            <a:endParaRPr lang="en-US" dirty="0"/>
          </a:p>
          <a:p>
            <a:r>
              <a:rPr lang="en-US" dirty="0" smtClean="0"/>
              <a:t>NOTE</a:t>
            </a:r>
            <a:r>
              <a:rPr lang="en-US" dirty="0"/>
              <a:t>:  Notice that the electrons are always going to be found on opposite sides of the arrows.  This makes sense if you think about it.  Oxidation is loss of electrons, so we would expect to find electrons on the product side.  Reduction is a gain of electrons, so they are picking up the electrons lost by the oxidized species.</a:t>
            </a:r>
          </a:p>
          <a:p>
            <a:endParaRPr lang="en-US" dirty="0"/>
          </a:p>
        </p:txBody>
      </p:sp>
    </p:spTree>
    <p:extLst>
      <p:ext uri="{BB962C8B-B14F-4D97-AF65-F5344CB8AC3E}">
        <p14:creationId xmlns:p14="http://schemas.microsoft.com/office/powerpoint/2010/main" val="3617841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1</a:t>
            </a:r>
            <a:endParaRPr lang="en-US" dirty="0"/>
          </a:p>
        </p:txBody>
      </p:sp>
      <p:sp>
        <p:nvSpPr>
          <p:cNvPr id="3" name="Content Placeholder 2"/>
          <p:cNvSpPr>
            <a:spLocks noGrp="1"/>
          </p:cNvSpPr>
          <p:nvPr>
            <p:ph idx="1"/>
          </p:nvPr>
        </p:nvSpPr>
        <p:spPr/>
        <p:txBody>
          <a:bodyPr/>
          <a:lstStyle/>
          <a:p>
            <a:r>
              <a:rPr lang="en-US" dirty="0"/>
              <a:t>We now have our two half-reactions and we need to put them together.  First we need to analyze them, but putting them next to each other.</a:t>
            </a:r>
          </a:p>
          <a:p>
            <a:r>
              <a:rPr lang="en-US" dirty="0" smtClean="0"/>
              <a:t>REDUCTION:  5 </a:t>
            </a:r>
            <a:r>
              <a:rPr lang="en-US" dirty="0"/>
              <a:t>e</a:t>
            </a:r>
            <a:r>
              <a:rPr lang="en-US" baseline="30000" dirty="0"/>
              <a:t>-1</a:t>
            </a:r>
            <a:r>
              <a:rPr lang="en-US" dirty="0"/>
              <a:t> </a:t>
            </a:r>
            <a:r>
              <a:rPr lang="en-US" dirty="0" smtClean="0"/>
              <a:t>+ 8 </a:t>
            </a:r>
            <a:r>
              <a:rPr lang="en-US" dirty="0"/>
              <a:t>H</a:t>
            </a:r>
            <a:r>
              <a:rPr lang="en-US" baseline="30000" dirty="0"/>
              <a:t>+1</a:t>
            </a:r>
            <a:r>
              <a:rPr lang="en-US" i="1" dirty="0"/>
              <a:t> </a:t>
            </a:r>
            <a:r>
              <a:rPr lang="en-US" i="1" dirty="0" smtClean="0"/>
              <a:t>+ </a:t>
            </a:r>
            <a:r>
              <a:rPr lang="en-US" dirty="0" smtClean="0"/>
              <a:t>MnO</a:t>
            </a:r>
            <a:r>
              <a:rPr lang="en-US" baseline="-25000" dirty="0" smtClean="0"/>
              <a:t>4</a:t>
            </a:r>
            <a:r>
              <a:rPr lang="en-US" baseline="30000" dirty="0" smtClean="0"/>
              <a:t>-1</a:t>
            </a:r>
            <a:r>
              <a:rPr lang="en-US" dirty="0" smtClean="0"/>
              <a:t> </a:t>
            </a:r>
            <a:r>
              <a:rPr lang="en-US" dirty="0" smtClean="0">
                <a:sym typeface="Wingdings"/>
              </a:rPr>
              <a:t></a:t>
            </a:r>
            <a:r>
              <a:rPr lang="en-US" dirty="0" smtClean="0"/>
              <a:t> Mn</a:t>
            </a:r>
            <a:r>
              <a:rPr lang="en-US" baseline="30000" dirty="0" smtClean="0"/>
              <a:t>+2</a:t>
            </a:r>
            <a:r>
              <a:rPr lang="en-US" dirty="0" smtClean="0"/>
              <a:t> + 4 </a:t>
            </a:r>
            <a:r>
              <a:rPr lang="en-US" dirty="0"/>
              <a:t>H</a:t>
            </a:r>
            <a:r>
              <a:rPr lang="en-US" baseline="-25000" dirty="0"/>
              <a:t>2</a:t>
            </a:r>
            <a:r>
              <a:rPr lang="en-US" dirty="0"/>
              <a:t>O</a:t>
            </a:r>
          </a:p>
          <a:p>
            <a:r>
              <a:rPr lang="en-US" dirty="0"/>
              <a:t>OXIDATION:			Fe</a:t>
            </a:r>
            <a:r>
              <a:rPr lang="en-US" baseline="30000" dirty="0"/>
              <a:t>+2</a:t>
            </a:r>
            <a:r>
              <a:rPr lang="en-US" dirty="0"/>
              <a:t>  </a:t>
            </a:r>
            <a:r>
              <a:rPr lang="en-US" dirty="0">
                <a:sym typeface="Wingdings"/>
              </a:rPr>
              <a:t></a:t>
            </a:r>
            <a:r>
              <a:rPr lang="en-US" dirty="0"/>
              <a:t>  Fe</a:t>
            </a:r>
            <a:r>
              <a:rPr lang="en-US" baseline="30000" dirty="0"/>
              <a:t>+3</a:t>
            </a:r>
            <a:r>
              <a:rPr lang="en-US" dirty="0"/>
              <a:t>  +  e</a:t>
            </a:r>
            <a:r>
              <a:rPr lang="en-US" baseline="30000" dirty="0"/>
              <a:t>-1</a:t>
            </a:r>
            <a:endParaRPr lang="en-US" dirty="0"/>
          </a:p>
          <a:p>
            <a:r>
              <a:rPr lang="en-US" dirty="0"/>
              <a:t>Let’s think about this.  Does it seem right that we are only losing one electron but gaining 5 in this reaction ?    </a:t>
            </a:r>
            <a:endParaRPr lang="en-US" dirty="0" smtClean="0"/>
          </a:p>
          <a:p>
            <a:r>
              <a:rPr lang="en-US" dirty="0" smtClean="0"/>
              <a:t>Of </a:t>
            </a:r>
            <a:r>
              <a:rPr lang="en-US" dirty="0"/>
              <a:t>course, not.  </a:t>
            </a:r>
            <a:endParaRPr lang="en-US" dirty="0" smtClean="0"/>
          </a:p>
          <a:p>
            <a:r>
              <a:rPr lang="en-US" dirty="0" smtClean="0"/>
              <a:t>We </a:t>
            </a:r>
            <a:r>
              <a:rPr lang="en-US" dirty="0"/>
              <a:t>need to balance the charge.  We do this by simply finding the lowest common multiple and make them equal.  In this case the lowest common multiple is 5.</a:t>
            </a:r>
          </a:p>
          <a:p>
            <a:endParaRPr lang="en-US" dirty="0"/>
          </a:p>
        </p:txBody>
      </p:sp>
    </p:spTree>
    <p:extLst>
      <p:ext uri="{BB962C8B-B14F-4D97-AF65-F5344CB8AC3E}">
        <p14:creationId xmlns:p14="http://schemas.microsoft.com/office/powerpoint/2010/main" val="1947498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1</a:t>
            </a:r>
            <a:endParaRPr lang="en-US" dirty="0"/>
          </a:p>
        </p:txBody>
      </p:sp>
      <p:sp>
        <p:nvSpPr>
          <p:cNvPr id="3" name="Content Placeholder 2"/>
          <p:cNvSpPr>
            <a:spLocks noGrp="1"/>
          </p:cNvSpPr>
          <p:nvPr>
            <p:ph idx="1"/>
          </p:nvPr>
        </p:nvSpPr>
        <p:spPr>
          <a:xfrm>
            <a:off x="304800" y="1600200"/>
            <a:ext cx="8610600" cy="4876800"/>
          </a:xfrm>
        </p:spPr>
        <p:txBody>
          <a:bodyPr/>
          <a:lstStyle/>
          <a:p>
            <a:r>
              <a:rPr lang="en-US" dirty="0"/>
              <a:t>The Reduction half-reaction gets multiplied by 1</a:t>
            </a:r>
          </a:p>
          <a:p>
            <a:r>
              <a:rPr lang="en-US" dirty="0"/>
              <a:t>The Oxidation half-reaction gets multiplied by 5.  </a:t>
            </a:r>
          </a:p>
          <a:p>
            <a:r>
              <a:rPr lang="en-US" dirty="0"/>
              <a:t>Here is what we have now.</a:t>
            </a:r>
          </a:p>
          <a:p>
            <a:pPr marL="0" indent="0">
              <a:buNone/>
            </a:pPr>
            <a:r>
              <a:rPr lang="en-US" dirty="0" smtClean="0"/>
              <a:t>  REDUCTION:  5 </a:t>
            </a:r>
            <a:r>
              <a:rPr lang="en-US" dirty="0"/>
              <a:t>e</a:t>
            </a:r>
            <a:r>
              <a:rPr lang="en-US" baseline="30000" dirty="0"/>
              <a:t>-1</a:t>
            </a:r>
            <a:r>
              <a:rPr lang="en-US" dirty="0"/>
              <a:t> </a:t>
            </a:r>
            <a:r>
              <a:rPr lang="en-US" dirty="0" smtClean="0"/>
              <a:t>+ 8 </a:t>
            </a:r>
            <a:r>
              <a:rPr lang="en-US" dirty="0"/>
              <a:t>H</a:t>
            </a:r>
            <a:r>
              <a:rPr lang="en-US" baseline="30000" dirty="0"/>
              <a:t>+1</a:t>
            </a:r>
            <a:r>
              <a:rPr lang="en-US" dirty="0"/>
              <a:t> </a:t>
            </a:r>
            <a:r>
              <a:rPr lang="en-US" dirty="0" smtClean="0"/>
              <a:t>+ MnO</a:t>
            </a:r>
            <a:r>
              <a:rPr lang="en-US" baseline="-25000" dirty="0" smtClean="0"/>
              <a:t>4</a:t>
            </a:r>
            <a:r>
              <a:rPr lang="en-US" baseline="30000" dirty="0" smtClean="0"/>
              <a:t>-1</a:t>
            </a:r>
            <a:r>
              <a:rPr lang="en-US" dirty="0" smtClean="0"/>
              <a:t> </a:t>
            </a:r>
            <a:r>
              <a:rPr lang="en-US" dirty="0" smtClean="0">
                <a:sym typeface="Wingdings"/>
              </a:rPr>
              <a:t></a:t>
            </a:r>
            <a:r>
              <a:rPr lang="en-US" dirty="0" smtClean="0"/>
              <a:t>  </a:t>
            </a:r>
            <a:r>
              <a:rPr lang="en-US" dirty="0"/>
              <a:t>Mn</a:t>
            </a:r>
            <a:r>
              <a:rPr lang="en-US" baseline="30000" dirty="0"/>
              <a:t>+2</a:t>
            </a:r>
            <a:r>
              <a:rPr lang="en-US" dirty="0"/>
              <a:t> </a:t>
            </a:r>
            <a:r>
              <a:rPr lang="en-US" dirty="0" smtClean="0"/>
              <a:t>+  </a:t>
            </a:r>
            <a:r>
              <a:rPr lang="en-US" dirty="0"/>
              <a:t>4 H</a:t>
            </a:r>
            <a:r>
              <a:rPr lang="en-US" baseline="-25000" dirty="0"/>
              <a:t>2</a:t>
            </a:r>
            <a:r>
              <a:rPr lang="en-US" dirty="0"/>
              <a:t>O</a:t>
            </a:r>
          </a:p>
          <a:p>
            <a:pPr marL="0" indent="0">
              <a:buNone/>
            </a:pPr>
            <a:r>
              <a:rPr lang="en-US" dirty="0" smtClean="0"/>
              <a:t>  OXIDATION</a:t>
            </a:r>
            <a:r>
              <a:rPr lang="en-US" dirty="0"/>
              <a:t>:	</a:t>
            </a:r>
            <a:r>
              <a:rPr lang="en-US" dirty="0" smtClean="0"/>
              <a:t>   </a:t>
            </a:r>
            <a:r>
              <a:rPr lang="en-US" dirty="0"/>
              <a:t>	      </a:t>
            </a:r>
            <a:r>
              <a:rPr lang="en-US" dirty="0" smtClean="0"/>
              <a:t> 5 </a:t>
            </a:r>
            <a:r>
              <a:rPr lang="en-US" dirty="0"/>
              <a:t>Fe</a:t>
            </a:r>
            <a:r>
              <a:rPr lang="en-US" baseline="30000" dirty="0"/>
              <a:t>+2</a:t>
            </a:r>
            <a:r>
              <a:rPr lang="en-US" dirty="0"/>
              <a:t>  </a:t>
            </a:r>
            <a:r>
              <a:rPr lang="en-US" dirty="0">
                <a:sym typeface="Wingdings"/>
              </a:rPr>
              <a:t></a:t>
            </a:r>
            <a:r>
              <a:rPr lang="en-US" dirty="0"/>
              <a:t>  5 Fe</a:t>
            </a:r>
            <a:r>
              <a:rPr lang="en-US" baseline="30000" dirty="0"/>
              <a:t>+3</a:t>
            </a:r>
            <a:r>
              <a:rPr lang="en-US" dirty="0"/>
              <a:t>  + 5 </a:t>
            </a:r>
            <a:r>
              <a:rPr lang="en-US" dirty="0" smtClean="0"/>
              <a:t>e</a:t>
            </a:r>
            <a:r>
              <a:rPr lang="en-US" baseline="30000" dirty="0" smtClean="0"/>
              <a:t>-1</a:t>
            </a:r>
            <a:endParaRPr lang="en-US" dirty="0"/>
          </a:p>
          <a:p>
            <a:endParaRPr lang="en-US" dirty="0" smtClean="0"/>
          </a:p>
          <a:p>
            <a:r>
              <a:rPr lang="en-US" sz="2800" dirty="0" smtClean="0"/>
              <a:t>NOTE</a:t>
            </a:r>
            <a:r>
              <a:rPr lang="en-US" sz="2800" dirty="0"/>
              <a:t>:  Always check to see if the number of electrons being oxidized is equaling the number of electrons being reduced.  THEY MUST EQUAL !!</a:t>
            </a:r>
          </a:p>
          <a:p>
            <a:endParaRPr lang="en-US" dirty="0"/>
          </a:p>
        </p:txBody>
      </p:sp>
    </p:spTree>
    <p:extLst>
      <p:ext uri="{BB962C8B-B14F-4D97-AF65-F5344CB8AC3E}">
        <p14:creationId xmlns:p14="http://schemas.microsoft.com/office/powerpoint/2010/main" val="1493800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1    Final Step</a:t>
            </a:r>
            <a:endParaRPr lang="en-US" dirty="0"/>
          </a:p>
        </p:txBody>
      </p:sp>
      <p:sp>
        <p:nvSpPr>
          <p:cNvPr id="3" name="Content Placeholder 2"/>
          <p:cNvSpPr>
            <a:spLocks noGrp="1"/>
          </p:cNvSpPr>
          <p:nvPr>
            <p:ph idx="1"/>
          </p:nvPr>
        </p:nvSpPr>
        <p:spPr/>
        <p:txBody>
          <a:bodyPr/>
          <a:lstStyle/>
          <a:p>
            <a:r>
              <a:rPr lang="en-US" dirty="0"/>
              <a:t>FINAL STEP:   Combine the two half-reactions and cancel out anything that is found on both sides.   The electrons will always be canceled out and often water will be as well.   We now get the following</a:t>
            </a:r>
            <a:r>
              <a:rPr lang="en-US" dirty="0" smtClean="0"/>
              <a:t>.</a:t>
            </a:r>
          </a:p>
          <a:p>
            <a:endParaRPr lang="en-US" dirty="0"/>
          </a:p>
          <a:p>
            <a:pPr marL="0" indent="0">
              <a:buNone/>
            </a:pPr>
            <a:r>
              <a:rPr lang="en-US" dirty="0" smtClean="0"/>
              <a:t>  </a:t>
            </a:r>
            <a:r>
              <a:rPr lang="en-US" sz="2800" dirty="0" smtClean="0"/>
              <a:t>8 H</a:t>
            </a:r>
            <a:r>
              <a:rPr lang="en-US" sz="2800" baseline="30000" dirty="0" smtClean="0"/>
              <a:t>+1</a:t>
            </a:r>
            <a:r>
              <a:rPr lang="en-US" sz="2800" dirty="0" smtClean="0"/>
              <a:t> + MnO</a:t>
            </a:r>
            <a:r>
              <a:rPr lang="en-US" sz="2800" baseline="-25000" dirty="0" smtClean="0"/>
              <a:t>4</a:t>
            </a:r>
            <a:r>
              <a:rPr lang="en-US" sz="2800" baseline="30000" dirty="0" smtClean="0"/>
              <a:t>-1</a:t>
            </a:r>
            <a:r>
              <a:rPr lang="en-US" sz="2800" dirty="0" smtClean="0"/>
              <a:t> </a:t>
            </a:r>
            <a:r>
              <a:rPr lang="en-US" sz="2800" dirty="0"/>
              <a:t>+ 5 Fe</a:t>
            </a:r>
            <a:r>
              <a:rPr lang="en-US" sz="2800" baseline="30000" dirty="0"/>
              <a:t>+2</a:t>
            </a:r>
            <a:r>
              <a:rPr lang="en-US" sz="2800" dirty="0"/>
              <a:t> </a:t>
            </a:r>
            <a:r>
              <a:rPr lang="en-US" sz="2800" dirty="0" smtClean="0">
                <a:sym typeface="Wingdings"/>
              </a:rPr>
              <a:t></a:t>
            </a:r>
            <a:r>
              <a:rPr lang="en-US" sz="2800" dirty="0" smtClean="0"/>
              <a:t> Mn</a:t>
            </a:r>
            <a:r>
              <a:rPr lang="en-US" sz="2800" baseline="30000" dirty="0" smtClean="0"/>
              <a:t>+2</a:t>
            </a:r>
            <a:r>
              <a:rPr lang="en-US" sz="2800" dirty="0" smtClean="0"/>
              <a:t> </a:t>
            </a:r>
            <a:r>
              <a:rPr lang="en-US" sz="2800" dirty="0"/>
              <a:t>+ </a:t>
            </a:r>
            <a:r>
              <a:rPr lang="en-US" sz="2800" dirty="0" smtClean="0"/>
              <a:t>5 </a:t>
            </a:r>
            <a:r>
              <a:rPr lang="en-US" sz="2800" dirty="0"/>
              <a:t>Fe</a:t>
            </a:r>
            <a:r>
              <a:rPr lang="en-US" sz="2800" baseline="30000" dirty="0"/>
              <a:t>+3 </a:t>
            </a:r>
            <a:r>
              <a:rPr lang="en-US" sz="2800" dirty="0" smtClean="0"/>
              <a:t>+ </a:t>
            </a:r>
            <a:r>
              <a:rPr lang="en-US" sz="2800" dirty="0"/>
              <a:t>4 H</a:t>
            </a:r>
            <a:r>
              <a:rPr lang="en-US" sz="2800" baseline="-25000" dirty="0"/>
              <a:t>2</a:t>
            </a:r>
            <a:r>
              <a:rPr lang="en-US" sz="2800" dirty="0"/>
              <a:t>O</a:t>
            </a:r>
          </a:p>
          <a:p>
            <a:endParaRPr lang="en-US" dirty="0" smtClean="0"/>
          </a:p>
          <a:p>
            <a:r>
              <a:rPr lang="en-US" dirty="0" smtClean="0"/>
              <a:t>One </a:t>
            </a:r>
            <a:r>
              <a:rPr lang="en-US" dirty="0"/>
              <a:t>last check to verify everything is balanced and we go out and celebrate our victory over redox.</a:t>
            </a:r>
          </a:p>
          <a:p>
            <a:endParaRPr lang="en-US" dirty="0"/>
          </a:p>
        </p:txBody>
      </p:sp>
    </p:spTree>
    <p:extLst>
      <p:ext uri="{BB962C8B-B14F-4D97-AF65-F5344CB8AC3E}">
        <p14:creationId xmlns:p14="http://schemas.microsoft.com/office/powerpoint/2010/main" val="325071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371600"/>
          </a:xfrm>
        </p:spPr>
        <p:txBody>
          <a:bodyPr>
            <a:noAutofit/>
          </a:bodyPr>
          <a:lstStyle/>
          <a:p>
            <a:pPr algn="ctr"/>
            <a:r>
              <a:rPr lang="en-US" sz="4400" dirty="0" smtClean="0"/>
              <a:t>Summary of Redox Steps </a:t>
            </a:r>
            <a:br>
              <a:rPr lang="en-US" sz="4400" dirty="0" smtClean="0"/>
            </a:br>
            <a:r>
              <a:rPr lang="en-US" sz="4400" dirty="0" smtClean="0"/>
              <a:t>for Acidic Medium </a:t>
            </a:r>
            <a:endParaRPr lang="en-US" sz="4400" dirty="0"/>
          </a:p>
        </p:txBody>
      </p:sp>
      <p:sp>
        <p:nvSpPr>
          <p:cNvPr id="3" name="Content Placeholder 2"/>
          <p:cNvSpPr>
            <a:spLocks noGrp="1"/>
          </p:cNvSpPr>
          <p:nvPr>
            <p:ph idx="1"/>
          </p:nvPr>
        </p:nvSpPr>
        <p:spPr>
          <a:xfrm>
            <a:off x="457200" y="2209800"/>
            <a:ext cx="8229600" cy="4267200"/>
          </a:xfrm>
        </p:spPr>
        <p:txBody>
          <a:bodyPr/>
          <a:lstStyle/>
          <a:p>
            <a:pPr marL="0" indent="0">
              <a:buNone/>
            </a:pPr>
            <a:r>
              <a:rPr lang="en-US" dirty="0" smtClean="0"/>
              <a:t>1.  Determine the oxidation states of each atom.</a:t>
            </a:r>
          </a:p>
          <a:p>
            <a:pPr marL="0" indent="0">
              <a:buNone/>
            </a:pPr>
            <a:r>
              <a:rPr lang="en-US" dirty="0" smtClean="0"/>
              <a:t>2.  Write out the oxidized and reduced species and set up    	their respective half-reactions</a:t>
            </a:r>
          </a:p>
          <a:p>
            <a:pPr marL="0" indent="0">
              <a:buNone/>
            </a:pPr>
            <a:r>
              <a:rPr lang="en-US" dirty="0" smtClean="0"/>
              <a:t>3.  Balance the atoms (other than O and H).</a:t>
            </a:r>
          </a:p>
          <a:p>
            <a:pPr marL="0" indent="0">
              <a:buNone/>
            </a:pPr>
            <a:r>
              <a:rPr lang="en-US" dirty="0" smtClean="0"/>
              <a:t>4.  Balance the Oxygen by adding water as needed.</a:t>
            </a:r>
          </a:p>
          <a:p>
            <a:pPr marL="0" indent="0">
              <a:buNone/>
            </a:pPr>
            <a:r>
              <a:rPr lang="en-US" dirty="0" smtClean="0"/>
              <a:t>5.  Balance the Hydrogen by adding H</a:t>
            </a:r>
            <a:r>
              <a:rPr lang="en-US" baseline="30000" dirty="0" smtClean="0"/>
              <a:t>+1</a:t>
            </a:r>
            <a:r>
              <a:rPr lang="en-US" dirty="0" smtClean="0"/>
              <a:t> as needed.</a:t>
            </a:r>
          </a:p>
          <a:p>
            <a:pPr marL="0" indent="0">
              <a:buNone/>
            </a:pPr>
            <a:r>
              <a:rPr lang="en-US" dirty="0" smtClean="0"/>
              <a:t>6.  Add the number of electrons needed to balance the  	equation according to charge.</a:t>
            </a:r>
          </a:p>
          <a:p>
            <a:pPr marL="0" indent="0">
              <a:buNone/>
            </a:pPr>
            <a:r>
              <a:rPr lang="en-US" dirty="0" smtClean="0"/>
              <a:t>7.  Combine the two half reactions</a:t>
            </a:r>
            <a:endParaRPr lang="en-US" dirty="0"/>
          </a:p>
        </p:txBody>
      </p:sp>
    </p:spTree>
    <p:extLst>
      <p:ext uri="{BB962C8B-B14F-4D97-AF65-F5344CB8AC3E}">
        <p14:creationId xmlns:p14="http://schemas.microsoft.com/office/powerpoint/2010/main" val="552208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2    (basic)</a:t>
            </a:r>
            <a:endParaRPr lang="en-US" dirty="0"/>
          </a:p>
        </p:txBody>
      </p:sp>
      <p:sp>
        <p:nvSpPr>
          <p:cNvPr id="3" name="Content Placeholder 2"/>
          <p:cNvSpPr>
            <a:spLocks noGrp="1"/>
          </p:cNvSpPr>
          <p:nvPr>
            <p:ph idx="1"/>
          </p:nvPr>
        </p:nvSpPr>
        <p:spPr/>
        <p:txBody>
          <a:bodyPr>
            <a:normAutofit/>
          </a:bodyPr>
          <a:lstStyle/>
          <a:p>
            <a:r>
              <a:rPr lang="en-US" dirty="0" smtClean="0"/>
              <a:t>Know we will look at a problem when redox takes place in a basic solution.</a:t>
            </a:r>
          </a:p>
          <a:p>
            <a:r>
              <a:rPr lang="en-US" dirty="0" smtClean="0"/>
              <a:t>Here is our equation:  </a:t>
            </a:r>
          </a:p>
          <a:p>
            <a:endParaRPr lang="en-US" sz="1200" dirty="0"/>
          </a:p>
          <a:p>
            <a:pPr marL="0" indent="0">
              <a:buNone/>
            </a:pPr>
            <a:r>
              <a:rPr lang="pt-BR" sz="3200" dirty="0" smtClean="0"/>
              <a:t>   NO</a:t>
            </a:r>
            <a:r>
              <a:rPr lang="pt-BR" sz="3200" baseline="-25000" dirty="0" smtClean="0"/>
              <a:t>2</a:t>
            </a:r>
            <a:r>
              <a:rPr lang="pt-BR" sz="3200" baseline="30000" dirty="0" smtClean="0"/>
              <a:t>-1 </a:t>
            </a:r>
            <a:r>
              <a:rPr lang="pt-BR" sz="2000" dirty="0" smtClean="0"/>
              <a:t>(</a:t>
            </a:r>
            <a:r>
              <a:rPr lang="pt-BR" sz="2000" dirty="0"/>
              <a:t>aq)</a:t>
            </a:r>
            <a:r>
              <a:rPr lang="pt-BR" sz="3200" dirty="0"/>
              <a:t> + </a:t>
            </a:r>
            <a:r>
              <a:rPr lang="pt-BR" sz="3200" dirty="0" smtClean="0"/>
              <a:t>Al </a:t>
            </a:r>
            <a:r>
              <a:rPr lang="pt-BR" sz="2000" dirty="0" smtClean="0"/>
              <a:t>(</a:t>
            </a:r>
            <a:r>
              <a:rPr lang="pt-BR" sz="2000" dirty="0"/>
              <a:t>s)</a:t>
            </a:r>
            <a:r>
              <a:rPr lang="pt-BR" sz="3200" dirty="0"/>
              <a:t> </a:t>
            </a:r>
            <a:r>
              <a:rPr lang="pt-BR" sz="3200" dirty="0" smtClean="0">
                <a:sym typeface="Wingdings" panose="05000000000000000000" pitchFamily="2" charset="2"/>
              </a:rPr>
              <a:t>   </a:t>
            </a:r>
            <a:r>
              <a:rPr lang="pt-BR" sz="3200" dirty="0" smtClean="0"/>
              <a:t>NH</a:t>
            </a:r>
            <a:r>
              <a:rPr lang="pt-BR" sz="3200" baseline="-25000" dirty="0" smtClean="0"/>
              <a:t>3   </a:t>
            </a:r>
            <a:r>
              <a:rPr lang="pt-BR" sz="2000" dirty="0" smtClean="0"/>
              <a:t>(g</a:t>
            </a:r>
            <a:r>
              <a:rPr lang="pt-BR" sz="2000" dirty="0"/>
              <a:t>)</a:t>
            </a:r>
            <a:r>
              <a:rPr lang="pt-BR" sz="3200" dirty="0"/>
              <a:t> + </a:t>
            </a:r>
            <a:r>
              <a:rPr lang="pt-BR" sz="3200" dirty="0" smtClean="0"/>
              <a:t>AlO</a:t>
            </a:r>
            <a:r>
              <a:rPr lang="pt-BR" sz="3200" baseline="-25000" dirty="0" smtClean="0"/>
              <a:t>2</a:t>
            </a:r>
            <a:r>
              <a:rPr lang="pt-BR" sz="3200" baseline="30000" dirty="0" smtClean="0"/>
              <a:t>-1</a:t>
            </a:r>
            <a:r>
              <a:rPr lang="pt-BR" sz="3200" baseline="-25000" dirty="0" smtClean="0"/>
              <a:t>  </a:t>
            </a:r>
            <a:r>
              <a:rPr lang="pt-BR" sz="2000" dirty="0" smtClean="0"/>
              <a:t>(</a:t>
            </a:r>
            <a:r>
              <a:rPr lang="pt-BR" sz="2000" dirty="0"/>
              <a:t>aq)</a:t>
            </a:r>
            <a:endParaRPr lang="pt-BR" sz="3200" dirty="0"/>
          </a:p>
          <a:p>
            <a:endParaRPr lang="en-US" dirty="0" smtClean="0"/>
          </a:p>
          <a:p>
            <a:r>
              <a:rPr lang="en-US" dirty="0" smtClean="0"/>
              <a:t>Just like before, first </a:t>
            </a:r>
            <a:r>
              <a:rPr lang="en-US" dirty="0"/>
              <a:t>we need to determine the oxidation states of each atom in the problem.</a:t>
            </a:r>
          </a:p>
          <a:p>
            <a:r>
              <a:rPr lang="en-US" dirty="0"/>
              <a:t>Reactants: </a:t>
            </a:r>
            <a:r>
              <a:rPr lang="en-US" dirty="0" smtClean="0"/>
              <a:t>N </a:t>
            </a:r>
            <a:r>
              <a:rPr lang="en-US" dirty="0">
                <a:sym typeface="Wingdings" panose="05000000000000000000" pitchFamily="2" charset="2"/>
              </a:rPr>
              <a:t> </a:t>
            </a:r>
            <a:r>
              <a:rPr lang="en-US" dirty="0" smtClean="0">
                <a:sym typeface="Wingdings" panose="05000000000000000000" pitchFamily="2" charset="2"/>
              </a:rPr>
              <a:t>+ 3        </a:t>
            </a:r>
            <a:r>
              <a:rPr lang="en-US" dirty="0">
                <a:sym typeface="Wingdings" panose="05000000000000000000" pitchFamily="2" charset="2"/>
              </a:rPr>
              <a:t>O  </a:t>
            </a:r>
            <a:r>
              <a:rPr lang="en-US" dirty="0" smtClean="0">
                <a:sym typeface="Wingdings" panose="05000000000000000000" pitchFamily="2" charset="2"/>
              </a:rPr>
              <a:t>- 2        Al </a:t>
            </a:r>
            <a:r>
              <a:rPr lang="en-US" dirty="0">
                <a:sym typeface="Wingdings" panose="05000000000000000000" pitchFamily="2" charset="2"/>
              </a:rPr>
              <a:t>  </a:t>
            </a:r>
            <a:r>
              <a:rPr lang="en-US" dirty="0" smtClean="0">
                <a:sym typeface="Wingdings" panose="05000000000000000000" pitchFamily="2" charset="2"/>
              </a:rPr>
              <a:t>0</a:t>
            </a:r>
            <a:endParaRPr lang="en-US" dirty="0">
              <a:sym typeface="Wingdings" panose="05000000000000000000" pitchFamily="2" charset="2"/>
            </a:endParaRPr>
          </a:p>
          <a:p>
            <a:r>
              <a:rPr lang="en-US" dirty="0">
                <a:sym typeface="Wingdings" panose="05000000000000000000" pitchFamily="2" charset="2"/>
              </a:rPr>
              <a:t>Products:   </a:t>
            </a:r>
            <a:r>
              <a:rPr lang="en-US" dirty="0" smtClean="0">
                <a:sym typeface="Wingdings" panose="05000000000000000000" pitchFamily="2" charset="2"/>
              </a:rPr>
              <a:t>N </a:t>
            </a:r>
            <a:r>
              <a:rPr lang="en-US" dirty="0">
                <a:sym typeface="Wingdings" panose="05000000000000000000" pitchFamily="2" charset="2"/>
              </a:rPr>
              <a:t>  </a:t>
            </a:r>
            <a:r>
              <a:rPr lang="en-US" dirty="0" smtClean="0">
                <a:sym typeface="Wingdings" panose="05000000000000000000" pitchFamily="2" charset="2"/>
              </a:rPr>
              <a:t>- 3        H </a:t>
            </a:r>
            <a:r>
              <a:rPr lang="en-US" dirty="0">
                <a:sym typeface="Wingdings" panose="05000000000000000000" pitchFamily="2" charset="2"/>
              </a:rPr>
              <a:t> </a:t>
            </a:r>
            <a:r>
              <a:rPr lang="en-US" dirty="0" smtClean="0">
                <a:sym typeface="Wingdings" panose="05000000000000000000" pitchFamily="2" charset="2"/>
              </a:rPr>
              <a:t>+ 1       Al   + 3     O   - 2</a:t>
            </a:r>
            <a:endParaRPr lang="en-US" dirty="0"/>
          </a:p>
          <a:p>
            <a:endParaRPr lang="en-US" dirty="0"/>
          </a:p>
        </p:txBody>
      </p:sp>
    </p:spTree>
    <p:extLst>
      <p:ext uri="{BB962C8B-B14F-4D97-AF65-F5344CB8AC3E}">
        <p14:creationId xmlns:p14="http://schemas.microsoft.com/office/powerpoint/2010/main" val="3906408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2</a:t>
            </a:r>
            <a:endParaRPr lang="en-US" dirty="0"/>
          </a:p>
        </p:txBody>
      </p:sp>
      <p:sp>
        <p:nvSpPr>
          <p:cNvPr id="3" name="Content Placeholder 2"/>
          <p:cNvSpPr>
            <a:spLocks noGrp="1"/>
          </p:cNvSpPr>
          <p:nvPr>
            <p:ph idx="1"/>
          </p:nvPr>
        </p:nvSpPr>
        <p:spPr>
          <a:xfrm>
            <a:off x="228600" y="1447800"/>
            <a:ext cx="8610600" cy="5029200"/>
          </a:xfrm>
        </p:spPr>
        <p:txBody>
          <a:bodyPr>
            <a:noAutofit/>
          </a:bodyPr>
          <a:lstStyle/>
          <a:p>
            <a:r>
              <a:rPr lang="en-US" dirty="0" smtClean="0"/>
              <a:t>Once again, we </a:t>
            </a:r>
            <a:r>
              <a:rPr lang="en-US" dirty="0"/>
              <a:t>split this into a reduction and an </a:t>
            </a:r>
            <a:r>
              <a:rPr lang="en-US" dirty="0" smtClean="0"/>
              <a:t>oxidation.</a:t>
            </a:r>
          </a:p>
          <a:p>
            <a:r>
              <a:rPr lang="en-US" dirty="0" smtClean="0"/>
              <a:t>Before we go any further, we need to talk about what are the different steps when balancing a reaction in basic solution as opposed to when it is in acidic solution.</a:t>
            </a:r>
          </a:p>
          <a:p>
            <a:endParaRPr lang="en-US" dirty="0" smtClean="0"/>
          </a:p>
          <a:p>
            <a:r>
              <a:rPr lang="en-US" dirty="0" smtClean="0"/>
              <a:t>In an acidic medium, we work the problem, by adding water and hydrogen ions to make it balanced.</a:t>
            </a:r>
          </a:p>
          <a:p>
            <a:r>
              <a:rPr lang="en-US" dirty="0" smtClean="0"/>
              <a:t>If you are thinking that for basic solution, we will be adding water and hydroxide ions, you would be CORRECT.</a:t>
            </a:r>
          </a:p>
          <a:p>
            <a:r>
              <a:rPr lang="en-US" dirty="0" smtClean="0"/>
              <a:t>HOWEVER --  This is not as easy as it sounds.  So a slightly different path is used to get this done.  </a:t>
            </a:r>
          </a:p>
          <a:p>
            <a:r>
              <a:rPr lang="en-US" dirty="0" smtClean="0"/>
              <a:t>What is this you ask </a:t>
            </a:r>
            <a:r>
              <a:rPr lang="en-US" dirty="0"/>
              <a:t>?</a:t>
            </a:r>
            <a:r>
              <a:rPr lang="en-US" dirty="0" smtClean="0"/>
              <a:t>!!    This might sound strange  BUT…</a:t>
            </a:r>
            <a:endParaRPr lang="en-US" dirty="0"/>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2428941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2</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 </a:t>
            </a:r>
            <a:r>
              <a:rPr lang="en-US" dirty="0"/>
              <a:t>when balancing a redox reaction in basic medium, we start by ‘pretending it is an acidic solution</a:t>
            </a:r>
            <a:r>
              <a:rPr lang="en-US" dirty="0" smtClean="0"/>
              <a:t>’.   Of course, we will need to compensate for this later in the problem, but this method is much simpler.</a:t>
            </a:r>
          </a:p>
          <a:p>
            <a:endParaRPr lang="en-US" dirty="0" smtClean="0"/>
          </a:p>
          <a:p>
            <a:r>
              <a:rPr lang="en-US" dirty="0" smtClean="0"/>
              <a:t>From our reaction we can see that the Nitrogen is the species being reduced.</a:t>
            </a:r>
            <a:endParaRPr lang="en-US" dirty="0"/>
          </a:p>
          <a:p>
            <a:endParaRPr lang="en-US" dirty="0"/>
          </a:p>
          <a:p>
            <a:r>
              <a:rPr lang="en-US" dirty="0" smtClean="0"/>
              <a:t>Reduction</a:t>
            </a:r>
            <a:r>
              <a:rPr lang="en-US" dirty="0"/>
              <a:t>: </a:t>
            </a:r>
            <a:r>
              <a:rPr lang="pt-BR" dirty="0"/>
              <a:t>NO</a:t>
            </a:r>
            <a:r>
              <a:rPr lang="pt-BR" baseline="-25000" dirty="0"/>
              <a:t>2</a:t>
            </a:r>
            <a:r>
              <a:rPr lang="pt-BR" baseline="30000" dirty="0"/>
              <a:t>-1 </a:t>
            </a:r>
            <a:r>
              <a:rPr lang="pt-BR" dirty="0">
                <a:sym typeface="Wingdings" panose="05000000000000000000" pitchFamily="2" charset="2"/>
              </a:rPr>
              <a:t>   </a:t>
            </a:r>
            <a:r>
              <a:rPr lang="pt-BR" dirty="0" smtClean="0"/>
              <a:t>NH</a:t>
            </a:r>
            <a:r>
              <a:rPr lang="pt-BR" baseline="-25000" dirty="0" smtClean="0"/>
              <a:t>3 </a:t>
            </a:r>
            <a:r>
              <a:rPr lang="pt-BR" dirty="0" smtClean="0"/>
              <a:t>  N goes from + 3 </a:t>
            </a:r>
            <a:r>
              <a:rPr lang="pt-BR" dirty="0" smtClean="0">
                <a:sym typeface="Wingdings" panose="05000000000000000000" pitchFamily="2" charset="2"/>
              </a:rPr>
              <a:t>  - 3</a:t>
            </a: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765252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2</a:t>
            </a:r>
            <a:endParaRPr lang="en-US" dirty="0"/>
          </a:p>
        </p:txBody>
      </p:sp>
      <p:sp>
        <p:nvSpPr>
          <p:cNvPr id="3" name="Content Placeholder 2"/>
          <p:cNvSpPr>
            <a:spLocks noGrp="1"/>
          </p:cNvSpPr>
          <p:nvPr>
            <p:ph idx="1"/>
          </p:nvPr>
        </p:nvSpPr>
        <p:spPr/>
        <p:txBody>
          <a:bodyPr/>
          <a:lstStyle/>
          <a:p>
            <a:r>
              <a:rPr lang="en-US" sz="2600" dirty="0" smtClean="0"/>
              <a:t>FIRST STEP:  The Nitrogen atoms are balanced so we start off by adding water to balance the oxygen atoms.  Just like we did when we were balancing in acidic medium.</a:t>
            </a:r>
          </a:p>
          <a:p>
            <a:pPr marL="0" indent="0">
              <a:buNone/>
            </a:pPr>
            <a:r>
              <a:rPr lang="pt-BR" dirty="0" smtClean="0"/>
              <a:t>		</a:t>
            </a:r>
            <a:r>
              <a:rPr lang="pt-BR" sz="3600" dirty="0" smtClean="0"/>
              <a:t>NO</a:t>
            </a:r>
            <a:r>
              <a:rPr lang="pt-BR" sz="3600" baseline="-25000" dirty="0" smtClean="0"/>
              <a:t>2</a:t>
            </a:r>
            <a:r>
              <a:rPr lang="pt-BR" sz="3600" baseline="30000" dirty="0" smtClean="0"/>
              <a:t>-1 </a:t>
            </a:r>
            <a:r>
              <a:rPr lang="pt-BR" sz="3600" dirty="0">
                <a:sym typeface="Wingdings" panose="05000000000000000000" pitchFamily="2" charset="2"/>
              </a:rPr>
              <a:t>   </a:t>
            </a:r>
            <a:r>
              <a:rPr lang="pt-BR" sz="3600" dirty="0" smtClean="0"/>
              <a:t>NH</a:t>
            </a:r>
            <a:r>
              <a:rPr lang="pt-BR" sz="3600" baseline="-25000" dirty="0" smtClean="0"/>
              <a:t>3</a:t>
            </a:r>
            <a:r>
              <a:rPr lang="pt-BR" sz="3600" baseline="30000" dirty="0" smtClean="0"/>
              <a:t> </a:t>
            </a:r>
            <a:r>
              <a:rPr lang="pt-BR" sz="3600" dirty="0" smtClean="0"/>
              <a:t> </a:t>
            </a:r>
            <a:r>
              <a:rPr lang="pt-BR" sz="3600" b="1" dirty="0" smtClean="0"/>
              <a:t>+   2 H</a:t>
            </a:r>
            <a:r>
              <a:rPr lang="pt-BR" sz="3600" b="1" baseline="-25000" dirty="0" smtClean="0"/>
              <a:t>2</a:t>
            </a:r>
            <a:r>
              <a:rPr lang="pt-BR" sz="3600" b="1" dirty="0" smtClean="0"/>
              <a:t>O</a:t>
            </a:r>
          </a:p>
          <a:p>
            <a:endParaRPr lang="pt-BR" sz="2600" dirty="0" smtClean="0"/>
          </a:p>
          <a:p>
            <a:r>
              <a:rPr lang="pt-BR" sz="2600" dirty="0" smtClean="0"/>
              <a:t>Remember that when we balance any type of equation, we only balance one atom at a time and if while doing that, we UNBALANCE something else, that is fine.  We will correct that later.</a:t>
            </a:r>
            <a:endParaRPr lang="pt-BR" sz="2600" dirty="0"/>
          </a:p>
          <a:p>
            <a:pPr marL="0" indent="0">
              <a:buNone/>
            </a:pPr>
            <a:endParaRPr lang="en-US" sz="3200" dirty="0"/>
          </a:p>
        </p:txBody>
      </p:sp>
    </p:spTree>
    <p:extLst>
      <p:ext uri="{BB962C8B-B14F-4D97-AF65-F5344CB8AC3E}">
        <p14:creationId xmlns:p14="http://schemas.microsoft.com/office/powerpoint/2010/main" val="3845894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rmAutofit/>
          </a:bodyPr>
          <a:lstStyle/>
          <a:p>
            <a:pPr algn="ctr"/>
            <a:r>
              <a:rPr lang="en-US" dirty="0" smtClean="0"/>
              <a:t>A little background material courtesy of the College Board.</a:t>
            </a:r>
            <a:endParaRPr lang="en-US" dirty="0"/>
          </a:p>
        </p:txBody>
      </p:sp>
      <p:sp>
        <p:nvSpPr>
          <p:cNvPr id="3" name="Content Placeholder 2"/>
          <p:cNvSpPr>
            <a:spLocks noGrp="1"/>
          </p:cNvSpPr>
          <p:nvPr>
            <p:ph idx="1"/>
          </p:nvPr>
        </p:nvSpPr>
        <p:spPr>
          <a:xfrm>
            <a:off x="457200" y="1981200"/>
            <a:ext cx="8153400" cy="4648200"/>
          </a:xfrm>
        </p:spPr>
        <p:txBody>
          <a:bodyPr>
            <a:noAutofit/>
          </a:bodyPr>
          <a:lstStyle/>
          <a:p>
            <a:r>
              <a:rPr lang="en-US" sz="2800" dirty="0" smtClean="0"/>
              <a:t>Traditionally</a:t>
            </a:r>
            <a:r>
              <a:rPr lang="en-US" sz="2800" dirty="0"/>
              <a:t>, this is the first topic in AP Chemistry that is totally new.   </a:t>
            </a:r>
            <a:endParaRPr lang="en-US" sz="2800" dirty="0" smtClean="0"/>
          </a:p>
          <a:p>
            <a:r>
              <a:rPr lang="en-US" sz="2800" dirty="0" smtClean="0"/>
              <a:t>However</a:t>
            </a:r>
            <a:r>
              <a:rPr lang="en-US" sz="2800" dirty="0"/>
              <a:t>, the College Board has reworked their syllabus and has deemphasized balancing redox equations. </a:t>
            </a:r>
            <a:endParaRPr lang="en-US" sz="2800" dirty="0" smtClean="0"/>
          </a:p>
          <a:p>
            <a:r>
              <a:rPr lang="en-US" sz="2800" dirty="0" smtClean="0"/>
              <a:t>In its place, there is more emphasis on the theory of an oxidation-reduction reaction.  </a:t>
            </a:r>
          </a:p>
          <a:p>
            <a:r>
              <a:rPr lang="en-US" sz="2800" dirty="0" smtClean="0"/>
              <a:t>We </a:t>
            </a:r>
            <a:r>
              <a:rPr lang="en-US" sz="2800" dirty="0"/>
              <a:t>are still going to take a look at them because it clarifies some of the more difficult aspects of redox.</a:t>
            </a:r>
          </a:p>
        </p:txBody>
      </p:sp>
    </p:spTree>
    <p:extLst>
      <p:ext uri="{BB962C8B-B14F-4D97-AF65-F5344CB8AC3E}">
        <p14:creationId xmlns:p14="http://schemas.microsoft.com/office/powerpoint/2010/main" val="622186715"/>
      </p:ext>
    </p:extLst>
  </p:cSld>
  <p:clrMapOvr>
    <a:masterClrMapping/>
  </p:clrMapOvr>
  <p:transition>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smtClean="0"/>
              <a:t>Example Problem # 2</a:t>
            </a:r>
            <a:endParaRPr lang="en-US" dirty="0"/>
          </a:p>
        </p:txBody>
      </p:sp>
      <p:sp>
        <p:nvSpPr>
          <p:cNvPr id="3" name="Content Placeholder 2"/>
          <p:cNvSpPr>
            <a:spLocks noGrp="1"/>
          </p:cNvSpPr>
          <p:nvPr>
            <p:ph idx="1"/>
          </p:nvPr>
        </p:nvSpPr>
        <p:spPr/>
        <p:txBody>
          <a:bodyPr>
            <a:normAutofit lnSpcReduction="10000"/>
          </a:bodyPr>
          <a:lstStyle/>
          <a:p>
            <a:r>
              <a:rPr lang="en-US" dirty="0"/>
              <a:t>Here is what we have so far.</a:t>
            </a:r>
          </a:p>
          <a:p>
            <a:pPr marL="0" indent="0">
              <a:buNone/>
            </a:pPr>
            <a:r>
              <a:rPr lang="pt-BR" sz="3600" dirty="0" smtClean="0"/>
              <a:t>		NO</a:t>
            </a:r>
            <a:r>
              <a:rPr lang="pt-BR" sz="3600" baseline="-25000" dirty="0" smtClean="0"/>
              <a:t>2</a:t>
            </a:r>
            <a:r>
              <a:rPr lang="pt-BR" sz="3600" baseline="30000" dirty="0" smtClean="0"/>
              <a:t>-1 </a:t>
            </a:r>
            <a:r>
              <a:rPr lang="pt-BR" sz="3600" dirty="0">
                <a:sym typeface="Wingdings" panose="05000000000000000000" pitchFamily="2" charset="2"/>
              </a:rPr>
              <a:t>   </a:t>
            </a:r>
            <a:r>
              <a:rPr lang="pt-BR" sz="3600" dirty="0"/>
              <a:t>NH</a:t>
            </a:r>
            <a:r>
              <a:rPr lang="pt-BR" sz="3600" baseline="-25000" dirty="0"/>
              <a:t>3</a:t>
            </a:r>
            <a:r>
              <a:rPr lang="pt-BR" sz="3600" baseline="30000" dirty="0"/>
              <a:t> </a:t>
            </a:r>
            <a:r>
              <a:rPr lang="pt-BR" sz="3600" dirty="0"/>
              <a:t> </a:t>
            </a:r>
            <a:r>
              <a:rPr lang="pt-BR" sz="3600" b="1" dirty="0"/>
              <a:t>+   2 H</a:t>
            </a:r>
            <a:r>
              <a:rPr lang="pt-BR" sz="3600" b="1" baseline="-25000" dirty="0"/>
              <a:t>2</a:t>
            </a:r>
            <a:r>
              <a:rPr lang="pt-BR" sz="3600" b="1" dirty="0"/>
              <a:t>O</a:t>
            </a:r>
          </a:p>
          <a:p>
            <a:pPr lvl="1"/>
            <a:endParaRPr lang="en-US" dirty="0"/>
          </a:p>
          <a:p>
            <a:r>
              <a:rPr lang="en-US" dirty="0" smtClean="0"/>
              <a:t>SECOND </a:t>
            </a:r>
            <a:r>
              <a:rPr lang="en-US" dirty="0"/>
              <a:t>STEP:  Add Hydrogen Ions to the other side to balance the Hydrogen.   We need to add 6</a:t>
            </a:r>
            <a:r>
              <a:rPr lang="en-US" dirty="0" smtClean="0"/>
              <a:t> </a:t>
            </a:r>
            <a:r>
              <a:rPr lang="en-US" dirty="0"/>
              <a:t>H</a:t>
            </a:r>
            <a:r>
              <a:rPr lang="en-US" baseline="30000" dirty="0"/>
              <a:t>+1</a:t>
            </a:r>
            <a:r>
              <a:rPr lang="en-US" dirty="0"/>
              <a:t> to the reactant side to balance the </a:t>
            </a:r>
            <a:r>
              <a:rPr lang="en-US" dirty="0" smtClean="0"/>
              <a:t>7 </a:t>
            </a:r>
            <a:r>
              <a:rPr lang="en-US" dirty="0"/>
              <a:t>Hydrogen atoms </a:t>
            </a:r>
            <a:r>
              <a:rPr lang="en-US" dirty="0" smtClean="0"/>
              <a:t>on the reactant side.   Make sure you take the Hydrogen atom in the HNO</a:t>
            </a:r>
            <a:r>
              <a:rPr lang="en-US" baseline="-25000" dirty="0" smtClean="0"/>
              <a:t>2</a:t>
            </a:r>
            <a:r>
              <a:rPr lang="en-US" baseline="30000" dirty="0" smtClean="0"/>
              <a:t>-1</a:t>
            </a:r>
            <a:r>
              <a:rPr lang="en-US" dirty="0" smtClean="0"/>
              <a:t> species.</a:t>
            </a:r>
          </a:p>
          <a:p>
            <a:endParaRPr lang="en-US" dirty="0"/>
          </a:p>
          <a:p>
            <a:pPr marL="0" indent="0" algn="ctr">
              <a:buNone/>
            </a:pPr>
            <a:r>
              <a:rPr lang="pt-BR" sz="4000" b="1" dirty="0" smtClean="0"/>
              <a:t>6 H</a:t>
            </a:r>
            <a:r>
              <a:rPr lang="pt-BR" sz="4000" b="1" baseline="30000" dirty="0" smtClean="0"/>
              <a:t>+1</a:t>
            </a:r>
            <a:r>
              <a:rPr lang="pt-BR" sz="4000" dirty="0" smtClean="0"/>
              <a:t> + HNO</a:t>
            </a:r>
            <a:r>
              <a:rPr lang="pt-BR" sz="4000" baseline="-25000" dirty="0" smtClean="0"/>
              <a:t>2</a:t>
            </a:r>
            <a:r>
              <a:rPr lang="pt-BR" sz="4000" baseline="30000" dirty="0" smtClean="0"/>
              <a:t>-1 </a:t>
            </a:r>
            <a:r>
              <a:rPr lang="pt-BR" sz="4000" dirty="0">
                <a:sym typeface="Wingdings" panose="05000000000000000000" pitchFamily="2" charset="2"/>
              </a:rPr>
              <a:t> </a:t>
            </a:r>
            <a:r>
              <a:rPr lang="pt-BR" sz="4000" dirty="0" smtClean="0"/>
              <a:t>NH</a:t>
            </a:r>
            <a:r>
              <a:rPr lang="pt-BR" sz="4000" baseline="-25000" dirty="0" smtClean="0"/>
              <a:t>3</a:t>
            </a:r>
            <a:r>
              <a:rPr lang="pt-BR" sz="4000" baseline="30000" dirty="0" smtClean="0"/>
              <a:t> </a:t>
            </a:r>
            <a:r>
              <a:rPr lang="pt-BR" sz="4000" dirty="0" smtClean="0"/>
              <a:t> </a:t>
            </a:r>
            <a:r>
              <a:rPr lang="pt-BR" sz="4000" dirty="0"/>
              <a:t>+ </a:t>
            </a:r>
            <a:r>
              <a:rPr lang="pt-BR" sz="4000" dirty="0" smtClean="0"/>
              <a:t>2 </a:t>
            </a:r>
            <a:r>
              <a:rPr lang="pt-BR" sz="4000" dirty="0"/>
              <a:t>H</a:t>
            </a:r>
            <a:r>
              <a:rPr lang="pt-BR" sz="4000" baseline="-25000" dirty="0"/>
              <a:t>2</a:t>
            </a:r>
            <a:r>
              <a:rPr lang="pt-BR" sz="4000" dirty="0"/>
              <a:t>O</a:t>
            </a:r>
          </a:p>
          <a:p>
            <a:pPr marL="0" indent="0" algn="ctr">
              <a:buNone/>
            </a:pPr>
            <a:r>
              <a:rPr lang="en-US" sz="3200" b="1" dirty="0" smtClean="0"/>
              <a:t> </a:t>
            </a:r>
            <a:endParaRPr lang="en-US" dirty="0"/>
          </a:p>
        </p:txBody>
      </p:sp>
    </p:spTree>
    <p:extLst>
      <p:ext uri="{BB962C8B-B14F-4D97-AF65-F5344CB8AC3E}">
        <p14:creationId xmlns:p14="http://schemas.microsoft.com/office/powerpoint/2010/main" val="20176068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2</a:t>
            </a:r>
            <a:endParaRPr lang="en-US" dirty="0"/>
          </a:p>
        </p:txBody>
      </p:sp>
      <p:sp>
        <p:nvSpPr>
          <p:cNvPr id="3" name="Content Placeholder 2"/>
          <p:cNvSpPr>
            <a:spLocks noGrp="1"/>
          </p:cNvSpPr>
          <p:nvPr>
            <p:ph idx="1"/>
          </p:nvPr>
        </p:nvSpPr>
        <p:spPr/>
        <p:txBody>
          <a:bodyPr>
            <a:normAutofit/>
          </a:bodyPr>
          <a:lstStyle/>
          <a:p>
            <a:r>
              <a:rPr lang="en-US" dirty="0" smtClean="0"/>
              <a:t>Look at where we are now:   </a:t>
            </a:r>
          </a:p>
          <a:p>
            <a:pPr marL="0" indent="0">
              <a:buNone/>
            </a:pPr>
            <a:r>
              <a:rPr lang="pt-BR" sz="4000" b="1" dirty="0" smtClean="0"/>
              <a:t>   6 </a:t>
            </a:r>
            <a:r>
              <a:rPr lang="pt-BR" sz="4000" b="1" dirty="0"/>
              <a:t>H</a:t>
            </a:r>
            <a:r>
              <a:rPr lang="pt-BR" sz="4000" b="1" baseline="30000" dirty="0"/>
              <a:t>+1</a:t>
            </a:r>
            <a:r>
              <a:rPr lang="pt-BR" sz="4000" dirty="0"/>
              <a:t> + HNO</a:t>
            </a:r>
            <a:r>
              <a:rPr lang="pt-BR" sz="4000" baseline="-25000" dirty="0"/>
              <a:t>2</a:t>
            </a:r>
            <a:r>
              <a:rPr lang="pt-BR" sz="4000" baseline="30000" dirty="0"/>
              <a:t>-1 </a:t>
            </a:r>
            <a:r>
              <a:rPr lang="pt-BR" sz="4000" dirty="0">
                <a:sym typeface="Wingdings" panose="05000000000000000000" pitchFamily="2" charset="2"/>
              </a:rPr>
              <a:t> </a:t>
            </a:r>
            <a:r>
              <a:rPr lang="pt-BR" sz="4000" dirty="0"/>
              <a:t>NH</a:t>
            </a:r>
            <a:r>
              <a:rPr lang="pt-BR" sz="4000" baseline="-25000" dirty="0"/>
              <a:t>3</a:t>
            </a:r>
            <a:r>
              <a:rPr lang="pt-BR" sz="4000" baseline="30000" dirty="0"/>
              <a:t> </a:t>
            </a:r>
            <a:r>
              <a:rPr lang="pt-BR" sz="4000" dirty="0"/>
              <a:t> + 2 H</a:t>
            </a:r>
            <a:r>
              <a:rPr lang="pt-BR" sz="4000" baseline="-25000" dirty="0"/>
              <a:t>2</a:t>
            </a:r>
            <a:r>
              <a:rPr lang="pt-BR" sz="4000" dirty="0"/>
              <a:t>O</a:t>
            </a:r>
          </a:p>
          <a:p>
            <a:pPr marL="0" indent="0">
              <a:buNone/>
            </a:pPr>
            <a:endParaRPr lang="en-US" dirty="0"/>
          </a:p>
          <a:p>
            <a:r>
              <a:rPr lang="en-US" dirty="0" smtClean="0"/>
              <a:t>There are Hydrogen ions present, which means an acidic solution.  But we were told that the reaction is taking place in basic solution.</a:t>
            </a:r>
          </a:p>
          <a:p>
            <a:r>
              <a:rPr lang="en-US" dirty="0" smtClean="0"/>
              <a:t>Remember that we said that we will have to account for the addition of the Hydrogen Ions at a later time.</a:t>
            </a:r>
          </a:p>
          <a:p>
            <a:endParaRPr lang="en-US" dirty="0"/>
          </a:p>
          <a:p>
            <a:pPr marL="0" indent="0" algn="ctr">
              <a:buNone/>
            </a:pPr>
            <a:r>
              <a:rPr lang="en-US" sz="3600" dirty="0" smtClean="0"/>
              <a:t> WELL – THAT TIME IS NOW !!</a:t>
            </a:r>
            <a:endParaRPr lang="en-US" sz="3600" dirty="0"/>
          </a:p>
        </p:txBody>
      </p:sp>
    </p:spTree>
    <p:extLst>
      <p:ext uri="{BB962C8B-B14F-4D97-AF65-F5344CB8AC3E}">
        <p14:creationId xmlns:p14="http://schemas.microsoft.com/office/powerpoint/2010/main" val="3110101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2</a:t>
            </a:r>
            <a:endParaRPr lang="en-US" dirty="0"/>
          </a:p>
        </p:txBody>
      </p:sp>
      <p:sp>
        <p:nvSpPr>
          <p:cNvPr id="3" name="Content Placeholder 2"/>
          <p:cNvSpPr>
            <a:spLocks noGrp="1"/>
          </p:cNvSpPr>
          <p:nvPr>
            <p:ph idx="1"/>
          </p:nvPr>
        </p:nvSpPr>
        <p:spPr/>
        <p:txBody>
          <a:bodyPr/>
          <a:lstStyle/>
          <a:p>
            <a:pPr marL="0" indent="0">
              <a:buNone/>
            </a:pPr>
            <a:r>
              <a:rPr lang="pt-BR" sz="4000" b="1" dirty="0" smtClean="0"/>
              <a:t>   6 </a:t>
            </a:r>
            <a:r>
              <a:rPr lang="pt-BR" sz="4000" b="1" dirty="0"/>
              <a:t>H</a:t>
            </a:r>
            <a:r>
              <a:rPr lang="pt-BR" sz="4000" b="1" baseline="30000" dirty="0"/>
              <a:t>+1</a:t>
            </a:r>
            <a:r>
              <a:rPr lang="pt-BR" sz="4000" dirty="0"/>
              <a:t> + HNO</a:t>
            </a:r>
            <a:r>
              <a:rPr lang="pt-BR" sz="4000" baseline="-25000" dirty="0"/>
              <a:t>2</a:t>
            </a:r>
            <a:r>
              <a:rPr lang="pt-BR" sz="4000" baseline="30000" dirty="0"/>
              <a:t>-1 </a:t>
            </a:r>
            <a:r>
              <a:rPr lang="pt-BR" sz="4000" dirty="0">
                <a:sym typeface="Wingdings" panose="05000000000000000000" pitchFamily="2" charset="2"/>
              </a:rPr>
              <a:t> </a:t>
            </a:r>
            <a:r>
              <a:rPr lang="pt-BR" sz="4000" dirty="0"/>
              <a:t>NH</a:t>
            </a:r>
            <a:r>
              <a:rPr lang="pt-BR" sz="4000" baseline="-25000" dirty="0"/>
              <a:t>3</a:t>
            </a:r>
            <a:r>
              <a:rPr lang="pt-BR" sz="4000" baseline="30000" dirty="0"/>
              <a:t> </a:t>
            </a:r>
            <a:r>
              <a:rPr lang="pt-BR" sz="4000" dirty="0"/>
              <a:t> + 2 H</a:t>
            </a:r>
            <a:r>
              <a:rPr lang="pt-BR" sz="4000" baseline="-25000" dirty="0"/>
              <a:t>2</a:t>
            </a:r>
            <a:r>
              <a:rPr lang="pt-BR" sz="4000" dirty="0"/>
              <a:t>O</a:t>
            </a:r>
          </a:p>
          <a:p>
            <a:r>
              <a:rPr lang="en-US" dirty="0" smtClean="0"/>
              <a:t>What we do is to add Hydroxide ions to any Hydrogen ions to form water.   </a:t>
            </a:r>
          </a:p>
          <a:p>
            <a:r>
              <a:rPr lang="en-US" dirty="0" smtClean="0"/>
              <a:t>Of course, if we add OH</a:t>
            </a:r>
            <a:r>
              <a:rPr lang="en-US" baseline="30000" dirty="0" smtClean="0"/>
              <a:t>-1</a:t>
            </a:r>
            <a:r>
              <a:rPr lang="en-US" dirty="0" smtClean="0"/>
              <a:t> to the one side, then we have to add a similar number of OH</a:t>
            </a:r>
            <a:r>
              <a:rPr lang="en-US" baseline="30000" dirty="0" smtClean="0"/>
              <a:t>-1</a:t>
            </a:r>
            <a:r>
              <a:rPr lang="en-US" dirty="0" smtClean="0"/>
              <a:t> ions to the other side.</a:t>
            </a:r>
          </a:p>
          <a:p>
            <a:endParaRPr lang="en-US" dirty="0"/>
          </a:p>
          <a:p>
            <a:r>
              <a:rPr lang="en-US" dirty="0" smtClean="0"/>
              <a:t>Here is what we now have.</a:t>
            </a:r>
          </a:p>
          <a:p>
            <a:endParaRPr lang="en-US" dirty="0"/>
          </a:p>
          <a:p>
            <a:pPr marL="0" indent="0">
              <a:buNone/>
            </a:pPr>
            <a:r>
              <a:rPr lang="pt-BR" sz="3200" b="1" dirty="0" smtClean="0"/>
              <a:t> 6 H</a:t>
            </a:r>
            <a:r>
              <a:rPr lang="pt-BR" sz="3200" b="1" baseline="-25000" dirty="0" smtClean="0"/>
              <a:t>2</a:t>
            </a:r>
            <a:r>
              <a:rPr lang="pt-BR" sz="3200" b="1" dirty="0" smtClean="0"/>
              <a:t>O</a:t>
            </a:r>
            <a:r>
              <a:rPr lang="pt-BR" sz="3200" dirty="0" smtClean="0"/>
              <a:t> </a:t>
            </a:r>
            <a:r>
              <a:rPr lang="pt-BR" sz="3200" dirty="0"/>
              <a:t>+ HNO</a:t>
            </a:r>
            <a:r>
              <a:rPr lang="pt-BR" sz="3200" baseline="-25000" dirty="0"/>
              <a:t>2</a:t>
            </a:r>
            <a:r>
              <a:rPr lang="pt-BR" sz="3200" baseline="30000" dirty="0"/>
              <a:t>-1 </a:t>
            </a:r>
            <a:r>
              <a:rPr lang="pt-BR" sz="3200" dirty="0">
                <a:sym typeface="Wingdings" panose="05000000000000000000" pitchFamily="2" charset="2"/>
              </a:rPr>
              <a:t> </a:t>
            </a:r>
            <a:r>
              <a:rPr lang="pt-BR" sz="3200" dirty="0"/>
              <a:t>NH</a:t>
            </a:r>
            <a:r>
              <a:rPr lang="pt-BR" sz="3200" baseline="-25000" dirty="0"/>
              <a:t>3</a:t>
            </a:r>
            <a:r>
              <a:rPr lang="pt-BR" sz="3200" baseline="30000" dirty="0"/>
              <a:t> </a:t>
            </a:r>
            <a:r>
              <a:rPr lang="pt-BR" sz="3200" dirty="0" smtClean="0"/>
              <a:t>+ </a:t>
            </a:r>
            <a:r>
              <a:rPr lang="pt-BR" sz="3200" dirty="0"/>
              <a:t>2 </a:t>
            </a:r>
            <a:r>
              <a:rPr lang="pt-BR" sz="3200" dirty="0" smtClean="0"/>
              <a:t>H</a:t>
            </a:r>
            <a:r>
              <a:rPr lang="pt-BR" sz="3200" baseline="-25000" dirty="0" smtClean="0"/>
              <a:t>2</a:t>
            </a:r>
            <a:r>
              <a:rPr lang="pt-BR" sz="3200" dirty="0" smtClean="0"/>
              <a:t>O </a:t>
            </a:r>
            <a:r>
              <a:rPr lang="pt-BR" sz="3200" b="1" dirty="0" smtClean="0"/>
              <a:t>+ 6 OH</a:t>
            </a:r>
            <a:r>
              <a:rPr lang="pt-BR" sz="3200" b="1" baseline="30000" dirty="0" smtClean="0"/>
              <a:t>-1</a:t>
            </a:r>
            <a:endParaRPr lang="pt-BR" sz="3200" b="1" dirty="0"/>
          </a:p>
          <a:p>
            <a:endParaRPr lang="en-US" dirty="0" smtClean="0"/>
          </a:p>
          <a:p>
            <a:endParaRPr lang="en-US" dirty="0"/>
          </a:p>
          <a:p>
            <a:endParaRPr lang="en-US" dirty="0"/>
          </a:p>
        </p:txBody>
      </p:sp>
    </p:spTree>
    <p:extLst>
      <p:ext uri="{BB962C8B-B14F-4D97-AF65-F5344CB8AC3E}">
        <p14:creationId xmlns:p14="http://schemas.microsoft.com/office/powerpoint/2010/main" val="36297779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2</a:t>
            </a:r>
            <a:endParaRPr lang="en-US" dirty="0"/>
          </a:p>
        </p:txBody>
      </p:sp>
      <p:sp>
        <p:nvSpPr>
          <p:cNvPr id="3" name="Content Placeholder 2"/>
          <p:cNvSpPr>
            <a:spLocks noGrp="1"/>
          </p:cNvSpPr>
          <p:nvPr>
            <p:ph idx="1"/>
          </p:nvPr>
        </p:nvSpPr>
        <p:spPr/>
        <p:txBody>
          <a:bodyPr>
            <a:normAutofit/>
          </a:bodyPr>
          <a:lstStyle/>
          <a:p>
            <a:pPr marL="0" indent="0" algn="ctr">
              <a:buNone/>
            </a:pPr>
            <a:r>
              <a:rPr lang="pt-BR" sz="3200" b="1" dirty="0"/>
              <a:t>6 H</a:t>
            </a:r>
            <a:r>
              <a:rPr lang="pt-BR" sz="3200" b="1" baseline="-25000" dirty="0"/>
              <a:t>2</a:t>
            </a:r>
            <a:r>
              <a:rPr lang="pt-BR" sz="3200" b="1" dirty="0"/>
              <a:t>O</a:t>
            </a:r>
            <a:r>
              <a:rPr lang="pt-BR" sz="3200" dirty="0"/>
              <a:t> + HNO</a:t>
            </a:r>
            <a:r>
              <a:rPr lang="pt-BR" sz="3200" baseline="-25000" dirty="0"/>
              <a:t>2</a:t>
            </a:r>
            <a:r>
              <a:rPr lang="pt-BR" sz="3200" baseline="30000" dirty="0"/>
              <a:t>-1 </a:t>
            </a:r>
            <a:r>
              <a:rPr lang="pt-BR" sz="3200" dirty="0">
                <a:sym typeface="Wingdings" panose="05000000000000000000" pitchFamily="2" charset="2"/>
              </a:rPr>
              <a:t> </a:t>
            </a:r>
            <a:r>
              <a:rPr lang="pt-BR" sz="3200" dirty="0"/>
              <a:t>NH</a:t>
            </a:r>
            <a:r>
              <a:rPr lang="pt-BR" sz="3200" baseline="-25000" dirty="0"/>
              <a:t>3</a:t>
            </a:r>
            <a:r>
              <a:rPr lang="pt-BR" sz="3200" baseline="30000" dirty="0"/>
              <a:t> </a:t>
            </a:r>
            <a:r>
              <a:rPr lang="pt-BR" sz="3200" dirty="0"/>
              <a:t>+ 2 H</a:t>
            </a:r>
            <a:r>
              <a:rPr lang="pt-BR" sz="3200" baseline="-25000" dirty="0"/>
              <a:t>2</a:t>
            </a:r>
            <a:r>
              <a:rPr lang="pt-BR" sz="3200" dirty="0"/>
              <a:t>O </a:t>
            </a:r>
            <a:r>
              <a:rPr lang="pt-BR" sz="3200" b="1" dirty="0"/>
              <a:t>+ 6 </a:t>
            </a:r>
            <a:r>
              <a:rPr lang="pt-BR" sz="3200" b="1" dirty="0" smtClean="0"/>
              <a:t>OH</a:t>
            </a:r>
            <a:r>
              <a:rPr lang="pt-BR" sz="3200" b="1" baseline="30000" dirty="0" smtClean="0"/>
              <a:t>-1</a:t>
            </a:r>
          </a:p>
          <a:p>
            <a:endParaRPr lang="pt-BR" b="1" baseline="30000" dirty="0"/>
          </a:p>
          <a:p>
            <a:pPr marL="0" indent="0">
              <a:buNone/>
            </a:pPr>
            <a:r>
              <a:rPr lang="pt-BR" dirty="0" smtClean="0"/>
              <a:t>This should look a bit better.  Now we have a solution with hydroxide ions, which makes the statement of this reaction being in a basic solution a bit easier to see.</a:t>
            </a:r>
          </a:p>
          <a:p>
            <a:pPr marL="0" indent="0">
              <a:buNone/>
            </a:pPr>
            <a:endParaRPr lang="pt-BR" dirty="0" smtClean="0"/>
          </a:p>
          <a:p>
            <a:pPr marL="0" indent="0">
              <a:buNone/>
            </a:pPr>
            <a:endParaRPr lang="pt-BR" dirty="0" smtClean="0"/>
          </a:p>
          <a:p>
            <a:pPr marL="0" indent="0">
              <a:buNone/>
            </a:pPr>
            <a:r>
              <a:rPr lang="pt-BR" dirty="0" smtClean="0"/>
              <a:t>We are not quite done yet.  We still have to add the electrons to balance the charge.  Also, remember that we have only done the reduction half-reaction.  We still have to do the oxidation half-reaction.</a:t>
            </a:r>
          </a:p>
          <a:p>
            <a:pPr marL="0" indent="0">
              <a:buNone/>
            </a:pPr>
            <a:endParaRPr lang="pt-BR" dirty="0"/>
          </a:p>
          <a:p>
            <a:pPr marL="0" indent="0">
              <a:buNone/>
            </a:pPr>
            <a:endParaRPr lang="pt-BR" dirty="0"/>
          </a:p>
          <a:p>
            <a:pPr marL="0" indent="0">
              <a:buNone/>
            </a:pPr>
            <a:endParaRPr lang="pt-BR" dirty="0"/>
          </a:p>
          <a:p>
            <a:endParaRPr lang="en-US" dirty="0"/>
          </a:p>
        </p:txBody>
      </p:sp>
    </p:spTree>
    <p:extLst>
      <p:ext uri="{BB962C8B-B14F-4D97-AF65-F5344CB8AC3E}">
        <p14:creationId xmlns:p14="http://schemas.microsoft.com/office/powerpoint/2010/main" val="13329141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2</a:t>
            </a:r>
            <a:endParaRPr lang="en-US" dirty="0"/>
          </a:p>
        </p:txBody>
      </p:sp>
      <p:sp>
        <p:nvSpPr>
          <p:cNvPr id="3" name="Content Placeholder 2"/>
          <p:cNvSpPr>
            <a:spLocks noGrp="1"/>
          </p:cNvSpPr>
          <p:nvPr>
            <p:ph idx="1"/>
          </p:nvPr>
        </p:nvSpPr>
        <p:spPr/>
        <p:txBody>
          <a:bodyPr/>
          <a:lstStyle/>
          <a:p>
            <a:r>
              <a:rPr lang="pt-BR" sz="3200" b="1" dirty="0"/>
              <a:t>6 H</a:t>
            </a:r>
            <a:r>
              <a:rPr lang="pt-BR" sz="3200" b="1" baseline="-25000" dirty="0"/>
              <a:t>2</a:t>
            </a:r>
            <a:r>
              <a:rPr lang="pt-BR" sz="3200" b="1" dirty="0"/>
              <a:t>O</a:t>
            </a:r>
            <a:r>
              <a:rPr lang="pt-BR" sz="3200" dirty="0"/>
              <a:t> + HNO</a:t>
            </a:r>
            <a:r>
              <a:rPr lang="pt-BR" sz="3200" baseline="-25000" dirty="0"/>
              <a:t>2</a:t>
            </a:r>
            <a:r>
              <a:rPr lang="pt-BR" sz="3200" baseline="30000" dirty="0"/>
              <a:t>-1 </a:t>
            </a:r>
            <a:r>
              <a:rPr lang="pt-BR" sz="3200" dirty="0">
                <a:sym typeface="Wingdings" panose="05000000000000000000" pitchFamily="2" charset="2"/>
              </a:rPr>
              <a:t> </a:t>
            </a:r>
            <a:r>
              <a:rPr lang="pt-BR" sz="3200" dirty="0"/>
              <a:t>NH</a:t>
            </a:r>
            <a:r>
              <a:rPr lang="pt-BR" sz="3200" baseline="-25000" dirty="0"/>
              <a:t>3</a:t>
            </a:r>
            <a:r>
              <a:rPr lang="pt-BR" sz="3200" baseline="30000" dirty="0"/>
              <a:t> </a:t>
            </a:r>
            <a:r>
              <a:rPr lang="pt-BR" sz="3200" dirty="0"/>
              <a:t>+ 2 H</a:t>
            </a:r>
            <a:r>
              <a:rPr lang="pt-BR" sz="3200" baseline="-25000" dirty="0"/>
              <a:t>2</a:t>
            </a:r>
            <a:r>
              <a:rPr lang="pt-BR" sz="3200" dirty="0"/>
              <a:t>O </a:t>
            </a:r>
            <a:r>
              <a:rPr lang="pt-BR" sz="3200" b="1" dirty="0"/>
              <a:t>+ 6 OH</a:t>
            </a:r>
            <a:r>
              <a:rPr lang="pt-BR" sz="3200" b="1" baseline="30000" dirty="0"/>
              <a:t>-1</a:t>
            </a:r>
          </a:p>
          <a:p>
            <a:endParaRPr lang="en-US" dirty="0" smtClean="0"/>
          </a:p>
          <a:p>
            <a:r>
              <a:rPr lang="en-US" dirty="0" smtClean="0"/>
              <a:t>The total of the charges on the reactant side is  -1 while on the product side it is -6.   5 electrons need to be added to the reactant side.</a:t>
            </a:r>
          </a:p>
          <a:p>
            <a:endParaRPr lang="en-US" dirty="0"/>
          </a:p>
          <a:p>
            <a:pPr marL="0" indent="0">
              <a:buNone/>
            </a:pPr>
            <a:r>
              <a:rPr lang="pt-BR" sz="2800" b="1" dirty="0" smtClean="0"/>
              <a:t>5 e</a:t>
            </a:r>
            <a:r>
              <a:rPr lang="pt-BR" sz="2800" b="1" baseline="30000" dirty="0" smtClean="0"/>
              <a:t>-1 </a:t>
            </a:r>
            <a:r>
              <a:rPr lang="pt-BR" sz="2800" dirty="0" smtClean="0"/>
              <a:t>+ 6 </a:t>
            </a:r>
            <a:r>
              <a:rPr lang="pt-BR" sz="2800" dirty="0"/>
              <a:t>H</a:t>
            </a:r>
            <a:r>
              <a:rPr lang="pt-BR" sz="2800" baseline="-25000" dirty="0"/>
              <a:t>2</a:t>
            </a:r>
            <a:r>
              <a:rPr lang="pt-BR" sz="2800" dirty="0"/>
              <a:t>O + HNO</a:t>
            </a:r>
            <a:r>
              <a:rPr lang="pt-BR" sz="2800" baseline="-25000" dirty="0"/>
              <a:t>2</a:t>
            </a:r>
            <a:r>
              <a:rPr lang="pt-BR" sz="2800" baseline="30000" dirty="0"/>
              <a:t>-1 </a:t>
            </a:r>
            <a:r>
              <a:rPr lang="pt-BR" sz="2800" dirty="0">
                <a:sym typeface="Wingdings" panose="05000000000000000000" pitchFamily="2" charset="2"/>
              </a:rPr>
              <a:t> </a:t>
            </a:r>
            <a:r>
              <a:rPr lang="pt-BR" sz="2800" dirty="0"/>
              <a:t>NH</a:t>
            </a:r>
            <a:r>
              <a:rPr lang="pt-BR" sz="2800" baseline="-25000" dirty="0"/>
              <a:t>3</a:t>
            </a:r>
            <a:r>
              <a:rPr lang="pt-BR" sz="2800" baseline="30000" dirty="0"/>
              <a:t> </a:t>
            </a:r>
            <a:r>
              <a:rPr lang="pt-BR" sz="2800" dirty="0"/>
              <a:t>+ 2 H</a:t>
            </a:r>
            <a:r>
              <a:rPr lang="pt-BR" sz="2800" baseline="-25000" dirty="0"/>
              <a:t>2</a:t>
            </a:r>
            <a:r>
              <a:rPr lang="pt-BR" sz="2800" dirty="0"/>
              <a:t>O + 6 OH</a:t>
            </a:r>
            <a:r>
              <a:rPr lang="pt-BR" sz="2800" baseline="30000" dirty="0"/>
              <a:t>-1</a:t>
            </a:r>
          </a:p>
          <a:p>
            <a:pPr marL="0" indent="0">
              <a:buNone/>
            </a:pPr>
            <a:endParaRPr lang="en-US" dirty="0" smtClean="0"/>
          </a:p>
          <a:p>
            <a:pPr marL="0" indent="0">
              <a:buNone/>
            </a:pPr>
            <a:r>
              <a:rPr lang="en-US" dirty="0" smtClean="0"/>
              <a:t>Now we are done with the reduction half-reaction.</a:t>
            </a:r>
            <a:endParaRPr lang="en-US" dirty="0"/>
          </a:p>
        </p:txBody>
      </p:sp>
    </p:spTree>
    <p:extLst>
      <p:ext uri="{BB962C8B-B14F-4D97-AF65-F5344CB8AC3E}">
        <p14:creationId xmlns:p14="http://schemas.microsoft.com/office/powerpoint/2010/main" val="36213403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2</a:t>
            </a:r>
            <a:endParaRPr lang="en-US" dirty="0"/>
          </a:p>
        </p:txBody>
      </p:sp>
      <p:sp>
        <p:nvSpPr>
          <p:cNvPr id="3" name="Content Placeholder 2"/>
          <p:cNvSpPr>
            <a:spLocks noGrp="1"/>
          </p:cNvSpPr>
          <p:nvPr>
            <p:ph idx="1"/>
          </p:nvPr>
        </p:nvSpPr>
        <p:spPr>
          <a:xfrm>
            <a:off x="457200" y="1447800"/>
            <a:ext cx="8229600" cy="5029200"/>
          </a:xfrm>
        </p:spPr>
        <p:txBody>
          <a:bodyPr>
            <a:normAutofit lnSpcReduction="10000"/>
          </a:bodyPr>
          <a:lstStyle/>
          <a:p>
            <a:r>
              <a:rPr lang="en-US" dirty="0" smtClean="0"/>
              <a:t>Oxidation:  Al   0 </a:t>
            </a:r>
            <a:r>
              <a:rPr lang="en-US" dirty="0" smtClean="0">
                <a:sym typeface="Wingdings" panose="05000000000000000000" pitchFamily="2" charset="2"/>
              </a:rPr>
              <a:t> + 3		</a:t>
            </a:r>
            <a:r>
              <a:rPr lang="en-US" sz="3600" dirty="0" smtClean="0"/>
              <a:t>Al  </a:t>
            </a:r>
            <a:r>
              <a:rPr lang="en-US" sz="3600" dirty="0" smtClean="0">
                <a:sym typeface="Wingdings" panose="05000000000000000000" pitchFamily="2" charset="2"/>
              </a:rPr>
              <a:t>  AlO</a:t>
            </a:r>
            <a:r>
              <a:rPr lang="en-US" sz="3600" baseline="-25000" dirty="0" smtClean="0">
                <a:sym typeface="Wingdings" panose="05000000000000000000" pitchFamily="2" charset="2"/>
              </a:rPr>
              <a:t>2</a:t>
            </a:r>
            <a:r>
              <a:rPr lang="en-US" sz="3600" baseline="30000" dirty="0" smtClean="0">
                <a:sym typeface="Wingdings" panose="05000000000000000000" pitchFamily="2" charset="2"/>
              </a:rPr>
              <a:t>-1</a:t>
            </a:r>
            <a:r>
              <a:rPr lang="en-US" sz="3600" dirty="0" smtClean="0">
                <a:sym typeface="Wingdings" panose="05000000000000000000" pitchFamily="2" charset="2"/>
              </a:rPr>
              <a:t>   </a:t>
            </a:r>
          </a:p>
          <a:p>
            <a:endParaRPr lang="en-US" sz="1200" dirty="0" smtClean="0">
              <a:sym typeface="Wingdings" panose="05000000000000000000" pitchFamily="2" charset="2"/>
            </a:endParaRPr>
          </a:p>
          <a:p>
            <a:r>
              <a:rPr lang="en-US" sz="2800" dirty="0" smtClean="0">
                <a:sym typeface="Wingdings" panose="05000000000000000000" pitchFamily="2" charset="2"/>
              </a:rPr>
              <a:t>We need to repeat the same steps over again, that we did for the reduction half-reaction.</a:t>
            </a:r>
          </a:p>
          <a:p>
            <a:endParaRPr lang="en-US" sz="1400" dirty="0">
              <a:sym typeface="Wingdings" panose="05000000000000000000" pitchFamily="2" charset="2"/>
            </a:endParaRPr>
          </a:p>
          <a:p>
            <a:r>
              <a:rPr lang="en-US" sz="2800" dirty="0"/>
              <a:t>First we need to determine the oxidation states of each atom in the problem.</a:t>
            </a:r>
          </a:p>
          <a:p>
            <a:r>
              <a:rPr lang="en-US" sz="2800" dirty="0"/>
              <a:t>Reactants: </a:t>
            </a:r>
            <a:r>
              <a:rPr lang="en-US" sz="2800" dirty="0" smtClean="0"/>
              <a:t>Al </a:t>
            </a:r>
            <a:r>
              <a:rPr lang="en-US" sz="2800" dirty="0">
                <a:sym typeface="Wingdings" panose="05000000000000000000" pitchFamily="2" charset="2"/>
              </a:rPr>
              <a:t> </a:t>
            </a:r>
            <a:r>
              <a:rPr lang="en-US" sz="2800" dirty="0" smtClean="0">
                <a:sym typeface="Wingdings" panose="05000000000000000000" pitchFamily="2" charset="2"/>
              </a:rPr>
              <a:t>0   </a:t>
            </a:r>
          </a:p>
          <a:p>
            <a:r>
              <a:rPr lang="en-US" sz="2800" dirty="0" smtClean="0">
                <a:sym typeface="Wingdings" panose="05000000000000000000" pitchFamily="2" charset="2"/>
              </a:rPr>
              <a:t>Products</a:t>
            </a:r>
            <a:r>
              <a:rPr lang="en-US" sz="2800" dirty="0">
                <a:sym typeface="Wingdings" panose="05000000000000000000" pitchFamily="2" charset="2"/>
              </a:rPr>
              <a:t>:   </a:t>
            </a:r>
            <a:r>
              <a:rPr lang="en-US" sz="2800" dirty="0" smtClean="0">
                <a:sym typeface="Wingdings" panose="05000000000000000000" pitchFamily="2" charset="2"/>
              </a:rPr>
              <a:t>Al </a:t>
            </a:r>
            <a:r>
              <a:rPr lang="en-US" sz="2800" dirty="0">
                <a:sym typeface="Wingdings" panose="05000000000000000000" pitchFamily="2" charset="2"/>
              </a:rPr>
              <a:t>  + 3        O</a:t>
            </a:r>
            <a:r>
              <a:rPr lang="en-US" sz="2800" dirty="0" smtClean="0">
                <a:sym typeface="Wingdings" panose="05000000000000000000" pitchFamily="2" charset="2"/>
              </a:rPr>
              <a:t> </a:t>
            </a:r>
            <a:r>
              <a:rPr lang="en-US" sz="2800" dirty="0">
                <a:sym typeface="Wingdings" panose="05000000000000000000" pitchFamily="2" charset="2"/>
              </a:rPr>
              <a:t>  </a:t>
            </a:r>
            <a:r>
              <a:rPr lang="en-US" sz="2800" dirty="0" smtClean="0">
                <a:sym typeface="Wingdings" panose="05000000000000000000" pitchFamily="2" charset="2"/>
              </a:rPr>
              <a:t>- </a:t>
            </a:r>
            <a:r>
              <a:rPr lang="en-US" sz="2800" dirty="0">
                <a:sym typeface="Wingdings" panose="05000000000000000000" pitchFamily="2" charset="2"/>
              </a:rPr>
              <a:t>2</a:t>
            </a:r>
            <a:endParaRPr lang="en-US" sz="2800" dirty="0"/>
          </a:p>
          <a:p>
            <a:pPr marL="0" indent="0">
              <a:buNone/>
            </a:pPr>
            <a:endParaRPr lang="en-US" sz="2800" dirty="0" smtClean="0"/>
          </a:p>
          <a:p>
            <a:r>
              <a:rPr lang="en-US" sz="2800" dirty="0" smtClean="0"/>
              <a:t>We </a:t>
            </a:r>
            <a:r>
              <a:rPr lang="en-US" sz="2800" dirty="0"/>
              <a:t>see that the </a:t>
            </a:r>
            <a:r>
              <a:rPr lang="en-US" sz="2800" dirty="0" smtClean="0"/>
              <a:t>Al </a:t>
            </a:r>
            <a:r>
              <a:rPr lang="en-US" sz="2800" dirty="0"/>
              <a:t>is being reduced</a:t>
            </a:r>
            <a:endParaRPr lang="en-US" sz="2800" dirty="0" smtClean="0">
              <a:sym typeface="Wingdings" panose="05000000000000000000" pitchFamily="2" charset="2"/>
            </a:endParaRPr>
          </a:p>
          <a:p>
            <a:endParaRPr lang="en-US" dirty="0">
              <a:sym typeface="Wingdings" panose="05000000000000000000" pitchFamily="2" charset="2"/>
            </a:endParaRPr>
          </a:p>
          <a:p>
            <a:endParaRPr lang="en-US" sz="1600" dirty="0"/>
          </a:p>
        </p:txBody>
      </p:sp>
    </p:spTree>
    <p:extLst>
      <p:ext uri="{BB962C8B-B14F-4D97-AF65-F5344CB8AC3E}">
        <p14:creationId xmlns:p14="http://schemas.microsoft.com/office/powerpoint/2010/main" val="37027618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2</a:t>
            </a:r>
            <a:endParaRPr lang="en-US" dirty="0"/>
          </a:p>
        </p:txBody>
      </p:sp>
      <p:sp>
        <p:nvSpPr>
          <p:cNvPr id="3" name="Content Placeholder 2"/>
          <p:cNvSpPr>
            <a:spLocks noGrp="1"/>
          </p:cNvSpPr>
          <p:nvPr>
            <p:ph idx="1"/>
          </p:nvPr>
        </p:nvSpPr>
        <p:spPr/>
        <p:txBody>
          <a:bodyPr>
            <a:normAutofit/>
          </a:bodyPr>
          <a:lstStyle/>
          <a:p>
            <a:r>
              <a:rPr lang="en-US" dirty="0" smtClean="0"/>
              <a:t>Here is our reaction: 		</a:t>
            </a:r>
            <a:r>
              <a:rPr lang="en-US" sz="3200" dirty="0" smtClean="0"/>
              <a:t>Al  </a:t>
            </a:r>
            <a:r>
              <a:rPr lang="en-US" sz="3200" dirty="0">
                <a:sym typeface="Wingdings" panose="05000000000000000000" pitchFamily="2" charset="2"/>
              </a:rPr>
              <a:t>  </a:t>
            </a:r>
            <a:r>
              <a:rPr lang="en-US" sz="3200" dirty="0" smtClean="0">
                <a:sym typeface="Wingdings" panose="05000000000000000000" pitchFamily="2" charset="2"/>
              </a:rPr>
              <a:t>AlO</a:t>
            </a:r>
            <a:r>
              <a:rPr lang="en-US" sz="3200" baseline="-25000" dirty="0" smtClean="0">
                <a:sym typeface="Wingdings" panose="05000000000000000000" pitchFamily="2" charset="2"/>
              </a:rPr>
              <a:t>2</a:t>
            </a:r>
            <a:r>
              <a:rPr lang="en-US" sz="3200" baseline="30000" dirty="0" smtClean="0">
                <a:sym typeface="Wingdings" panose="05000000000000000000" pitchFamily="2" charset="2"/>
              </a:rPr>
              <a:t>-1</a:t>
            </a:r>
            <a:endParaRPr lang="en-US" sz="3200" baseline="30000" dirty="0">
              <a:sym typeface="Wingdings" panose="05000000000000000000" pitchFamily="2" charset="2"/>
            </a:endParaRPr>
          </a:p>
          <a:p>
            <a:r>
              <a:rPr lang="en-US" sz="3200" dirty="0">
                <a:sym typeface="Wingdings" panose="05000000000000000000" pitchFamily="2" charset="2"/>
              </a:rPr>
              <a:t> </a:t>
            </a:r>
            <a:r>
              <a:rPr lang="en-US" sz="2800" dirty="0" smtClean="0">
                <a:sym typeface="Wingdings" panose="05000000000000000000" pitchFamily="2" charset="2"/>
              </a:rPr>
              <a:t>Since the Al is balanced, we balance the Oxygen with water to give us.</a:t>
            </a:r>
          </a:p>
          <a:p>
            <a:endParaRPr lang="en-US" sz="1000" dirty="0">
              <a:sym typeface="Wingdings" panose="05000000000000000000" pitchFamily="2" charset="2"/>
            </a:endParaRPr>
          </a:p>
          <a:p>
            <a:pPr marL="0" indent="0" algn="ctr">
              <a:buNone/>
            </a:pPr>
            <a:r>
              <a:rPr lang="en-US" sz="3600" dirty="0" smtClean="0"/>
              <a:t>	</a:t>
            </a:r>
            <a:r>
              <a:rPr lang="en-US" sz="3600" b="1" dirty="0" smtClean="0"/>
              <a:t>2 H</a:t>
            </a:r>
            <a:r>
              <a:rPr lang="en-US" sz="3600" b="1" baseline="-25000" dirty="0" smtClean="0"/>
              <a:t>2</a:t>
            </a:r>
            <a:r>
              <a:rPr lang="en-US" sz="3600" b="1" dirty="0" smtClean="0"/>
              <a:t>O</a:t>
            </a:r>
            <a:r>
              <a:rPr lang="en-US" sz="3600" dirty="0" smtClean="0"/>
              <a:t>  +   Al  </a:t>
            </a:r>
            <a:r>
              <a:rPr lang="en-US" sz="3600" dirty="0">
                <a:sym typeface="Wingdings" panose="05000000000000000000" pitchFamily="2" charset="2"/>
              </a:rPr>
              <a:t>  </a:t>
            </a:r>
            <a:r>
              <a:rPr lang="en-US" sz="3600" dirty="0" smtClean="0">
                <a:sym typeface="Wingdings" panose="05000000000000000000" pitchFamily="2" charset="2"/>
              </a:rPr>
              <a:t>AlO</a:t>
            </a:r>
            <a:r>
              <a:rPr lang="en-US" sz="3600" baseline="-25000" dirty="0" smtClean="0">
                <a:sym typeface="Wingdings" panose="05000000000000000000" pitchFamily="2" charset="2"/>
              </a:rPr>
              <a:t>2</a:t>
            </a:r>
            <a:r>
              <a:rPr lang="en-US" sz="3600" baseline="30000" dirty="0" smtClean="0">
                <a:sym typeface="Wingdings" panose="05000000000000000000" pitchFamily="2" charset="2"/>
              </a:rPr>
              <a:t>-1</a:t>
            </a:r>
          </a:p>
          <a:p>
            <a:endParaRPr lang="en-US" sz="2000" baseline="30000" dirty="0">
              <a:sym typeface="Wingdings" panose="05000000000000000000" pitchFamily="2" charset="2"/>
            </a:endParaRPr>
          </a:p>
          <a:p>
            <a:r>
              <a:rPr lang="en-US" sz="2800" dirty="0" smtClean="0">
                <a:sym typeface="Wingdings" panose="05000000000000000000" pitchFamily="2" charset="2"/>
              </a:rPr>
              <a:t>We add Hydrogen atoms to balance out those that we added when we inserted H</a:t>
            </a:r>
            <a:r>
              <a:rPr lang="en-US" sz="2800" baseline="-25000" dirty="0" smtClean="0">
                <a:sym typeface="Wingdings" panose="05000000000000000000" pitchFamily="2" charset="2"/>
              </a:rPr>
              <a:t>2</a:t>
            </a:r>
            <a:r>
              <a:rPr lang="en-US" sz="2800" dirty="0" smtClean="0">
                <a:sym typeface="Wingdings" panose="05000000000000000000" pitchFamily="2" charset="2"/>
              </a:rPr>
              <a:t>O</a:t>
            </a:r>
          </a:p>
          <a:p>
            <a:endParaRPr lang="en-US" sz="1050" dirty="0">
              <a:sym typeface="Wingdings" panose="05000000000000000000" pitchFamily="2" charset="2"/>
            </a:endParaRPr>
          </a:p>
          <a:p>
            <a:pPr marL="0" indent="0" algn="ctr">
              <a:buNone/>
            </a:pPr>
            <a:r>
              <a:rPr lang="en-US" sz="3600" dirty="0"/>
              <a:t>2 </a:t>
            </a:r>
            <a:r>
              <a:rPr lang="en-US" sz="3600" dirty="0" smtClean="0"/>
              <a:t>H</a:t>
            </a:r>
            <a:r>
              <a:rPr lang="en-US" sz="3600" baseline="-25000" dirty="0" smtClean="0"/>
              <a:t>2</a:t>
            </a:r>
            <a:r>
              <a:rPr lang="en-US" sz="3600" dirty="0" smtClean="0"/>
              <a:t>O </a:t>
            </a:r>
            <a:r>
              <a:rPr lang="en-US" sz="3600" dirty="0"/>
              <a:t>+  </a:t>
            </a:r>
            <a:r>
              <a:rPr lang="en-US" sz="3600" dirty="0" smtClean="0"/>
              <a:t>Al  </a:t>
            </a:r>
            <a:r>
              <a:rPr lang="en-US" sz="3600" dirty="0">
                <a:sym typeface="Wingdings" panose="05000000000000000000" pitchFamily="2" charset="2"/>
              </a:rPr>
              <a:t>  </a:t>
            </a:r>
            <a:r>
              <a:rPr lang="en-US" sz="3600" dirty="0" smtClean="0">
                <a:sym typeface="Wingdings" panose="05000000000000000000" pitchFamily="2" charset="2"/>
              </a:rPr>
              <a:t>AlO</a:t>
            </a:r>
            <a:r>
              <a:rPr lang="en-US" sz="3600" baseline="-25000" dirty="0" smtClean="0">
                <a:sym typeface="Wingdings" panose="05000000000000000000" pitchFamily="2" charset="2"/>
              </a:rPr>
              <a:t>2</a:t>
            </a:r>
            <a:r>
              <a:rPr lang="en-US" sz="3600" baseline="30000" dirty="0" smtClean="0">
                <a:sym typeface="Wingdings" panose="05000000000000000000" pitchFamily="2" charset="2"/>
              </a:rPr>
              <a:t>-1 </a:t>
            </a:r>
            <a:r>
              <a:rPr lang="en-US" sz="3600" baseline="-25000" dirty="0" smtClean="0">
                <a:sym typeface="Wingdings" panose="05000000000000000000" pitchFamily="2" charset="2"/>
              </a:rPr>
              <a:t> </a:t>
            </a:r>
            <a:r>
              <a:rPr lang="en-US" sz="3600" dirty="0" smtClean="0">
                <a:sym typeface="Wingdings" panose="05000000000000000000" pitchFamily="2" charset="2"/>
              </a:rPr>
              <a:t>+ </a:t>
            </a:r>
            <a:r>
              <a:rPr lang="en-US" sz="3600" b="1" dirty="0" smtClean="0">
                <a:sym typeface="Wingdings" panose="05000000000000000000" pitchFamily="2" charset="2"/>
              </a:rPr>
              <a:t>4 H</a:t>
            </a:r>
            <a:r>
              <a:rPr lang="en-US" sz="3600" b="1" baseline="30000" dirty="0" smtClean="0">
                <a:sym typeface="Wingdings" panose="05000000000000000000" pitchFamily="2" charset="2"/>
              </a:rPr>
              <a:t>+1</a:t>
            </a:r>
            <a:endParaRPr lang="en-US" sz="2000" b="1" dirty="0"/>
          </a:p>
        </p:txBody>
      </p:sp>
    </p:spTree>
    <p:extLst>
      <p:ext uri="{BB962C8B-B14F-4D97-AF65-F5344CB8AC3E}">
        <p14:creationId xmlns:p14="http://schemas.microsoft.com/office/powerpoint/2010/main" val="28025367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2</a:t>
            </a:r>
            <a:endParaRPr lang="en-US" dirty="0"/>
          </a:p>
        </p:txBody>
      </p:sp>
      <p:sp>
        <p:nvSpPr>
          <p:cNvPr id="3" name="Content Placeholder 2"/>
          <p:cNvSpPr>
            <a:spLocks noGrp="1"/>
          </p:cNvSpPr>
          <p:nvPr>
            <p:ph idx="1"/>
          </p:nvPr>
        </p:nvSpPr>
        <p:spPr>
          <a:xfrm>
            <a:off x="228600" y="1600200"/>
            <a:ext cx="8686800" cy="4876800"/>
          </a:xfrm>
        </p:spPr>
        <p:txBody>
          <a:bodyPr>
            <a:normAutofit/>
          </a:bodyPr>
          <a:lstStyle/>
          <a:p>
            <a:pPr marL="0" indent="0" algn="ctr">
              <a:buNone/>
            </a:pPr>
            <a:r>
              <a:rPr lang="en-US" sz="3200" dirty="0" smtClean="0"/>
              <a:t>2 </a:t>
            </a:r>
            <a:r>
              <a:rPr lang="en-US" sz="3200" dirty="0"/>
              <a:t>H</a:t>
            </a:r>
            <a:r>
              <a:rPr lang="en-US" sz="3200" baseline="-25000" dirty="0"/>
              <a:t>2</a:t>
            </a:r>
            <a:r>
              <a:rPr lang="en-US" sz="3200" dirty="0"/>
              <a:t>O +  Al  </a:t>
            </a:r>
            <a:r>
              <a:rPr lang="en-US" sz="3200" dirty="0">
                <a:sym typeface="Wingdings" panose="05000000000000000000" pitchFamily="2" charset="2"/>
              </a:rPr>
              <a:t>  AlO</a:t>
            </a:r>
            <a:r>
              <a:rPr lang="en-US" sz="3200" baseline="-25000" dirty="0">
                <a:sym typeface="Wingdings" panose="05000000000000000000" pitchFamily="2" charset="2"/>
              </a:rPr>
              <a:t>2</a:t>
            </a:r>
            <a:r>
              <a:rPr lang="en-US" sz="3200" baseline="30000" dirty="0">
                <a:sym typeface="Wingdings" panose="05000000000000000000" pitchFamily="2" charset="2"/>
              </a:rPr>
              <a:t>-1 </a:t>
            </a:r>
            <a:r>
              <a:rPr lang="en-US" sz="3200" baseline="-25000" dirty="0">
                <a:sym typeface="Wingdings" panose="05000000000000000000" pitchFamily="2" charset="2"/>
              </a:rPr>
              <a:t> </a:t>
            </a:r>
            <a:r>
              <a:rPr lang="en-US" sz="3200" dirty="0">
                <a:sym typeface="Wingdings" panose="05000000000000000000" pitchFamily="2" charset="2"/>
              </a:rPr>
              <a:t>+ 4 </a:t>
            </a:r>
            <a:r>
              <a:rPr lang="en-US" sz="3200" dirty="0" smtClean="0">
                <a:sym typeface="Wingdings" panose="05000000000000000000" pitchFamily="2" charset="2"/>
              </a:rPr>
              <a:t>H</a:t>
            </a:r>
            <a:r>
              <a:rPr lang="en-US" sz="3200" baseline="30000" dirty="0" smtClean="0">
                <a:sym typeface="Wingdings" panose="05000000000000000000" pitchFamily="2" charset="2"/>
              </a:rPr>
              <a:t>+1</a:t>
            </a:r>
          </a:p>
          <a:p>
            <a:pPr marL="0" indent="0">
              <a:buNone/>
            </a:pPr>
            <a:endParaRPr lang="en-US" sz="1400" dirty="0">
              <a:sym typeface="Wingdings" panose="05000000000000000000" pitchFamily="2" charset="2"/>
            </a:endParaRPr>
          </a:p>
          <a:p>
            <a:pPr marL="0" indent="0">
              <a:buNone/>
            </a:pPr>
            <a:r>
              <a:rPr lang="en-US" sz="2800" dirty="0" smtClean="0">
                <a:sym typeface="Wingdings" panose="05000000000000000000" pitchFamily="2" charset="2"/>
              </a:rPr>
              <a:t>Now we need to do our step to compensate for the basic medium.  Let’s add the OH</a:t>
            </a:r>
            <a:r>
              <a:rPr lang="en-US" sz="2800" baseline="30000" dirty="0" smtClean="0">
                <a:sym typeface="Wingdings" panose="05000000000000000000" pitchFamily="2" charset="2"/>
              </a:rPr>
              <a:t>-1</a:t>
            </a:r>
            <a:r>
              <a:rPr lang="en-US" sz="2800" dirty="0" smtClean="0">
                <a:sym typeface="Wingdings" panose="05000000000000000000" pitchFamily="2" charset="2"/>
              </a:rPr>
              <a:t> on both sides as needed.  The H</a:t>
            </a:r>
            <a:r>
              <a:rPr lang="en-US" sz="2800" baseline="30000" dirty="0" smtClean="0">
                <a:sym typeface="Wingdings" panose="05000000000000000000" pitchFamily="2" charset="2"/>
              </a:rPr>
              <a:t>+1</a:t>
            </a:r>
            <a:r>
              <a:rPr lang="en-US" sz="2800" dirty="0" smtClean="0">
                <a:sym typeface="Wingdings" panose="05000000000000000000" pitchFamily="2" charset="2"/>
              </a:rPr>
              <a:t> becomes H</a:t>
            </a:r>
            <a:r>
              <a:rPr lang="en-US" sz="2800" baseline="-25000" dirty="0" smtClean="0">
                <a:sym typeface="Wingdings" panose="05000000000000000000" pitchFamily="2" charset="2"/>
              </a:rPr>
              <a:t>2</a:t>
            </a:r>
            <a:r>
              <a:rPr lang="en-US" sz="2800" dirty="0" smtClean="0">
                <a:sym typeface="Wingdings" panose="05000000000000000000" pitchFamily="2" charset="2"/>
              </a:rPr>
              <a:t>O</a:t>
            </a:r>
          </a:p>
          <a:p>
            <a:pPr marL="0" indent="0">
              <a:buNone/>
            </a:pPr>
            <a:r>
              <a:rPr lang="en-US" sz="3200" b="1" dirty="0" smtClean="0"/>
              <a:t>    4 OH</a:t>
            </a:r>
            <a:r>
              <a:rPr lang="en-US" sz="3200" b="1" baseline="30000" dirty="0" smtClean="0"/>
              <a:t>-1</a:t>
            </a:r>
            <a:r>
              <a:rPr lang="en-US" sz="3200" dirty="0" smtClean="0"/>
              <a:t> + 2 </a:t>
            </a:r>
            <a:r>
              <a:rPr lang="en-US" sz="3200" dirty="0"/>
              <a:t>H</a:t>
            </a:r>
            <a:r>
              <a:rPr lang="en-US" sz="3200" baseline="-25000" dirty="0"/>
              <a:t>2</a:t>
            </a:r>
            <a:r>
              <a:rPr lang="en-US" sz="3200" dirty="0"/>
              <a:t>O +  Al  </a:t>
            </a:r>
            <a:r>
              <a:rPr lang="en-US" sz="3200" dirty="0">
                <a:sym typeface="Wingdings" panose="05000000000000000000" pitchFamily="2" charset="2"/>
              </a:rPr>
              <a:t>  AlO</a:t>
            </a:r>
            <a:r>
              <a:rPr lang="en-US" sz="3200" baseline="-25000" dirty="0">
                <a:sym typeface="Wingdings" panose="05000000000000000000" pitchFamily="2" charset="2"/>
              </a:rPr>
              <a:t>2</a:t>
            </a:r>
            <a:r>
              <a:rPr lang="en-US" sz="3200" baseline="30000" dirty="0">
                <a:sym typeface="Wingdings" panose="05000000000000000000" pitchFamily="2" charset="2"/>
              </a:rPr>
              <a:t>-1 </a:t>
            </a:r>
            <a:r>
              <a:rPr lang="en-US" sz="3200" baseline="-25000" dirty="0">
                <a:sym typeface="Wingdings" panose="05000000000000000000" pitchFamily="2" charset="2"/>
              </a:rPr>
              <a:t> </a:t>
            </a:r>
            <a:r>
              <a:rPr lang="en-US" sz="3200" dirty="0">
                <a:sym typeface="Wingdings" panose="05000000000000000000" pitchFamily="2" charset="2"/>
              </a:rPr>
              <a:t>+ </a:t>
            </a:r>
            <a:r>
              <a:rPr lang="en-US" sz="3200" b="1" dirty="0">
                <a:sym typeface="Wingdings" panose="05000000000000000000" pitchFamily="2" charset="2"/>
              </a:rPr>
              <a:t>4 </a:t>
            </a:r>
            <a:r>
              <a:rPr lang="en-US" sz="3200" b="1" dirty="0" smtClean="0">
                <a:sym typeface="Wingdings" panose="05000000000000000000" pitchFamily="2" charset="2"/>
              </a:rPr>
              <a:t>H</a:t>
            </a:r>
            <a:r>
              <a:rPr lang="en-US" sz="3200" b="1" baseline="-25000" dirty="0" smtClean="0">
                <a:sym typeface="Wingdings" panose="05000000000000000000" pitchFamily="2" charset="2"/>
              </a:rPr>
              <a:t>2</a:t>
            </a:r>
            <a:r>
              <a:rPr lang="en-US" sz="3200" b="1" dirty="0" smtClean="0">
                <a:sym typeface="Wingdings" panose="05000000000000000000" pitchFamily="2" charset="2"/>
              </a:rPr>
              <a:t>O</a:t>
            </a:r>
          </a:p>
          <a:p>
            <a:pPr marL="0" indent="0">
              <a:buNone/>
            </a:pPr>
            <a:r>
              <a:rPr lang="en-US" sz="3200" dirty="0" smtClean="0">
                <a:sym typeface="Wingdings" panose="05000000000000000000" pitchFamily="2" charset="2"/>
              </a:rPr>
              <a:t>And finally, balance according to charge.</a:t>
            </a:r>
          </a:p>
          <a:p>
            <a:pPr marL="0" indent="0">
              <a:buNone/>
            </a:pPr>
            <a:endParaRPr lang="en-US" sz="1600" dirty="0">
              <a:sym typeface="Wingdings" panose="05000000000000000000" pitchFamily="2" charset="2"/>
            </a:endParaRPr>
          </a:p>
          <a:p>
            <a:pPr marL="0" indent="0">
              <a:buNone/>
            </a:pPr>
            <a:r>
              <a:rPr lang="en-US" sz="3200" b="1" dirty="0"/>
              <a:t> </a:t>
            </a:r>
            <a:r>
              <a:rPr lang="en-US" sz="3200" dirty="0"/>
              <a:t>4 OH</a:t>
            </a:r>
            <a:r>
              <a:rPr lang="en-US" sz="3200" baseline="30000" dirty="0"/>
              <a:t>-1</a:t>
            </a:r>
            <a:r>
              <a:rPr lang="en-US" sz="3200" dirty="0"/>
              <a:t> + 2 H</a:t>
            </a:r>
            <a:r>
              <a:rPr lang="en-US" sz="3200" baseline="-25000" dirty="0"/>
              <a:t>2</a:t>
            </a:r>
            <a:r>
              <a:rPr lang="en-US" sz="3200" dirty="0"/>
              <a:t>O +  Al </a:t>
            </a:r>
            <a:r>
              <a:rPr lang="en-US" sz="3200" dirty="0" smtClean="0">
                <a:sym typeface="Wingdings" panose="05000000000000000000" pitchFamily="2" charset="2"/>
              </a:rPr>
              <a:t> </a:t>
            </a:r>
            <a:r>
              <a:rPr lang="en-US" sz="3200" dirty="0">
                <a:sym typeface="Wingdings" panose="05000000000000000000" pitchFamily="2" charset="2"/>
              </a:rPr>
              <a:t>AlO</a:t>
            </a:r>
            <a:r>
              <a:rPr lang="en-US" sz="3200" baseline="-25000" dirty="0">
                <a:sym typeface="Wingdings" panose="05000000000000000000" pitchFamily="2" charset="2"/>
              </a:rPr>
              <a:t>2</a:t>
            </a:r>
            <a:r>
              <a:rPr lang="en-US" sz="3200" baseline="30000" dirty="0">
                <a:sym typeface="Wingdings" panose="05000000000000000000" pitchFamily="2" charset="2"/>
              </a:rPr>
              <a:t>-1 </a:t>
            </a:r>
            <a:r>
              <a:rPr lang="en-US" sz="3200" dirty="0" smtClean="0">
                <a:sym typeface="Wingdings" panose="05000000000000000000" pitchFamily="2" charset="2"/>
              </a:rPr>
              <a:t>+ </a:t>
            </a:r>
            <a:r>
              <a:rPr lang="en-US" sz="3200" dirty="0">
                <a:sym typeface="Wingdings" panose="05000000000000000000" pitchFamily="2" charset="2"/>
              </a:rPr>
              <a:t>4 </a:t>
            </a:r>
            <a:r>
              <a:rPr lang="en-US" sz="3200" dirty="0" smtClean="0">
                <a:sym typeface="Wingdings" panose="05000000000000000000" pitchFamily="2" charset="2"/>
              </a:rPr>
              <a:t>H</a:t>
            </a:r>
            <a:r>
              <a:rPr lang="en-US" sz="3200" baseline="-25000" dirty="0" smtClean="0">
                <a:sym typeface="Wingdings" panose="05000000000000000000" pitchFamily="2" charset="2"/>
              </a:rPr>
              <a:t>2</a:t>
            </a:r>
            <a:r>
              <a:rPr lang="en-US" sz="3200" dirty="0" smtClean="0">
                <a:sym typeface="Wingdings" panose="05000000000000000000" pitchFamily="2" charset="2"/>
              </a:rPr>
              <a:t>O + 3 e</a:t>
            </a:r>
            <a:r>
              <a:rPr lang="en-US" sz="3200" baseline="30000" dirty="0" smtClean="0">
                <a:sym typeface="Wingdings" panose="05000000000000000000" pitchFamily="2" charset="2"/>
              </a:rPr>
              <a:t>-1</a:t>
            </a:r>
            <a:endParaRPr lang="en-US" sz="3200" dirty="0">
              <a:sym typeface="Wingdings" panose="05000000000000000000" pitchFamily="2" charset="2"/>
            </a:endParaRPr>
          </a:p>
          <a:p>
            <a:pPr marL="0" indent="0">
              <a:buNone/>
            </a:pPr>
            <a:endParaRPr lang="en-US" sz="1800" b="1" dirty="0"/>
          </a:p>
          <a:p>
            <a:pPr marL="0" indent="0">
              <a:buNone/>
            </a:pPr>
            <a:endParaRPr lang="en-US" sz="2800" dirty="0">
              <a:sym typeface="Wingdings" panose="05000000000000000000" pitchFamily="2" charset="2"/>
            </a:endParaRPr>
          </a:p>
          <a:p>
            <a:pPr marL="0" indent="0">
              <a:buNone/>
            </a:pPr>
            <a:endParaRPr lang="en-US" sz="1600" dirty="0"/>
          </a:p>
        </p:txBody>
      </p:sp>
    </p:spTree>
    <p:extLst>
      <p:ext uri="{BB962C8B-B14F-4D97-AF65-F5344CB8AC3E}">
        <p14:creationId xmlns:p14="http://schemas.microsoft.com/office/powerpoint/2010/main" val="11377253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2</a:t>
            </a:r>
            <a:endParaRPr lang="en-US" dirty="0"/>
          </a:p>
        </p:txBody>
      </p:sp>
      <p:sp>
        <p:nvSpPr>
          <p:cNvPr id="3" name="Content Placeholder 2"/>
          <p:cNvSpPr>
            <a:spLocks noGrp="1"/>
          </p:cNvSpPr>
          <p:nvPr>
            <p:ph idx="1"/>
          </p:nvPr>
        </p:nvSpPr>
        <p:spPr/>
        <p:txBody>
          <a:bodyPr/>
          <a:lstStyle/>
          <a:p>
            <a:r>
              <a:rPr lang="en-US" dirty="0" smtClean="0"/>
              <a:t>Now we need to bring the two half-reactions together.</a:t>
            </a:r>
          </a:p>
          <a:p>
            <a:endParaRPr lang="en-US" dirty="0"/>
          </a:p>
          <a:p>
            <a:r>
              <a:rPr lang="pt-BR" sz="2800" dirty="0"/>
              <a:t>5 e</a:t>
            </a:r>
            <a:r>
              <a:rPr lang="pt-BR" sz="2800" baseline="30000" dirty="0"/>
              <a:t>-1 </a:t>
            </a:r>
            <a:r>
              <a:rPr lang="pt-BR" sz="2800" dirty="0"/>
              <a:t>+ 6 H</a:t>
            </a:r>
            <a:r>
              <a:rPr lang="pt-BR" sz="2800" baseline="-25000" dirty="0"/>
              <a:t>2</a:t>
            </a:r>
            <a:r>
              <a:rPr lang="pt-BR" sz="2800" dirty="0"/>
              <a:t>O + HNO</a:t>
            </a:r>
            <a:r>
              <a:rPr lang="pt-BR" sz="2800" baseline="-25000" dirty="0"/>
              <a:t>2</a:t>
            </a:r>
            <a:r>
              <a:rPr lang="pt-BR" sz="2800" baseline="30000" dirty="0"/>
              <a:t>-1  </a:t>
            </a:r>
            <a:r>
              <a:rPr lang="pt-BR" sz="2800" dirty="0">
                <a:sym typeface="Wingdings" panose="05000000000000000000" pitchFamily="2" charset="2"/>
              </a:rPr>
              <a:t>   </a:t>
            </a:r>
            <a:r>
              <a:rPr lang="pt-BR" sz="2800" dirty="0"/>
              <a:t>NH</a:t>
            </a:r>
            <a:r>
              <a:rPr lang="pt-BR" sz="2800" baseline="-25000" dirty="0"/>
              <a:t>3</a:t>
            </a:r>
            <a:r>
              <a:rPr lang="pt-BR" sz="2800" baseline="30000" dirty="0"/>
              <a:t> </a:t>
            </a:r>
            <a:r>
              <a:rPr lang="pt-BR" sz="2800" dirty="0"/>
              <a:t>+ 2 H</a:t>
            </a:r>
            <a:r>
              <a:rPr lang="pt-BR" sz="2800" baseline="-25000" dirty="0"/>
              <a:t>2</a:t>
            </a:r>
            <a:r>
              <a:rPr lang="pt-BR" sz="2800" dirty="0"/>
              <a:t>O + 6 OH</a:t>
            </a:r>
            <a:r>
              <a:rPr lang="pt-BR" sz="2800" baseline="30000" dirty="0"/>
              <a:t>-1</a:t>
            </a:r>
          </a:p>
          <a:p>
            <a:r>
              <a:rPr lang="en-US" sz="2800" dirty="0" smtClean="0"/>
              <a:t>4 </a:t>
            </a:r>
            <a:r>
              <a:rPr lang="en-US" sz="2800" dirty="0"/>
              <a:t>OH</a:t>
            </a:r>
            <a:r>
              <a:rPr lang="en-US" sz="2800" baseline="30000" dirty="0"/>
              <a:t>-1</a:t>
            </a:r>
            <a:r>
              <a:rPr lang="en-US" sz="2800" dirty="0"/>
              <a:t> + 2 H</a:t>
            </a:r>
            <a:r>
              <a:rPr lang="en-US" sz="2800" baseline="-25000" dirty="0"/>
              <a:t>2</a:t>
            </a:r>
            <a:r>
              <a:rPr lang="en-US" sz="2800" dirty="0"/>
              <a:t>O +  Al </a:t>
            </a:r>
            <a:r>
              <a:rPr lang="en-US" sz="2800" dirty="0" smtClean="0"/>
              <a:t>    </a:t>
            </a:r>
            <a:r>
              <a:rPr lang="en-US" sz="2800" dirty="0" smtClean="0">
                <a:sym typeface="Wingdings" panose="05000000000000000000" pitchFamily="2" charset="2"/>
              </a:rPr>
              <a:t>   AlO</a:t>
            </a:r>
            <a:r>
              <a:rPr lang="en-US" sz="2800" baseline="-25000" dirty="0" smtClean="0">
                <a:sym typeface="Wingdings" panose="05000000000000000000" pitchFamily="2" charset="2"/>
              </a:rPr>
              <a:t>2</a:t>
            </a:r>
            <a:r>
              <a:rPr lang="en-US" sz="2800" baseline="30000" dirty="0" smtClean="0">
                <a:sym typeface="Wingdings" panose="05000000000000000000" pitchFamily="2" charset="2"/>
              </a:rPr>
              <a:t>-1 </a:t>
            </a:r>
            <a:r>
              <a:rPr lang="en-US" sz="2800" dirty="0">
                <a:sym typeface="Wingdings" panose="05000000000000000000" pitchFamily="2" charset="2"/>
              </a:rPr>
              <a:t>+ 4 H</a:t>
            </a:r>
            <a:r>
              <a:rPr lang="en-US" sz="2800" baseline="-25000" dirty="0">
                <a:sym typeface="Wingdings" panose="05000000000000000000" pitchFamily="2" charset="2"/>
              </a:rPr>
              <a:t>2</a:t>
            </a:r>
            <a:r>
              <a:rPr lang="en-US" sz="2800" dirty="0">
                <a:sym typeface="Wingdings" panose="05000000000000000000" pitchFamily="2" charset="2"/>
              </a:rPr>
              <a:t>O + 3 e</a:t>
            </a:r>
            <a:r>
              <a:rPr lang="en-US" sz="2800" baseline="30000" dirty="0">
                <a:sym typeface="Wingdings" panose="05000000000000000000" pitchFamily="2" charset="2"/>
              </a:rPr>
              <a:t>-1</a:t>
            </a:r>
            <a:endParaRPr lang="en-US" sz="2800" dirty="0">
              <a:sym typeface="Wingdings" panose="05000000000000000000" pitchFamily="2" charset="2"/>
            </a:endParaRPr>
          </a:p>
          <a:p>
            <a:pPr marL="0" indent="0">
              <a:buNone/>
            </a:pPr>
            <a:endParaRPr lang="en-US" dirty="0" smtClean="0"/>
          </a:p>
          <a:p>
            <a:pPr marL="0" indent="0">
              <a:buNone/>
            </a:pPr>
            <a:r>
              <a:rPr lang="en-US" dirty="0" smtClean="0"/>
              <a:t>We need to make the electrons being oxidized and the electrons being reduced equal to each other.  So we multiply the oxidation half-reaction by 5 and the reduction half-reaction by 3.</a:t>
            </a:r>
          </a:p>
          <a:p>
            <a:pPr marL="0" indent="0">
              <a:buNone/>
            </a:pPr>
            <a:endParaRPr lang="en-US" dirty="0"/>
          </a:p>
          <a:p>
            <a:pPr marL="0" indent="0">
              <a:buNone/>
            </a:pPr>
            <a:r>
              <a:rPr lang="en-US" dirty="0" smtClean="0"/>
              <a:t>The next slide has the updated equations</a:t>
            </a:r>
          </a:p>
        </p:txBody>
      </p:sp>
    </p:spTree>
    <p:extLst>
      <p:ext uri="{BB962C8B-B14F-4D97-AF65-F5344CB8AC3E}">
        <p14:creationId xmlns:p14="http://schemas.microsoft.com/office/powerpoint/2010/main" val="16965159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2</a:t>
            </a:r>
            <a:endParaRPr lang="en-US" dirty="0"/>
          </a:p>
        </p:txBody>
      </p:sp>
      <p:sp>
        <p:nvSpPr>
          <p:cNvPr id="3" name="Content Placeholder 2"/>
          <p:cNvSpPr>
            <a:spLocks noGrp="1"/>
          </p:cNvSpPr>
          <p:nvPr>
            <p:ph idx="1"/>
          </p:nvPr>
        </p:nvSpPr>
        <p:spPr>
          <a:xfrm>
            <a:off x="457200" y="1600200"/>
            <a:ext cx="8534400" cy="4876800"/>
          </a:xfrm>
        </p:spPr>
        <p:txBody>
          <a:bodyPr/>
          <a:lstStyle/>
          <a:p>
            <a:pPr marL="0" indent="0">
              <a:buNone/>
            </a:pPr>
            <a:r>
              <a:rPr lang="pt-BR" sz="2800" dirty="0" smtClean="0"/>
              <a:t> </a:t>
            </a:r>
            <a:r>
              <a:rPr lang="pt-BR" dirty="0" smtClean="0"/>
              <a:t>15 </a:t>
            </a:r>
            <a:r>
              <a:rPr lang="pt-BR" dirty="0"/>
              <a:t>e</a:t>
            </a:r>
            <a:r>
              <a:rPr lang="pt-BR" baseline="30000" dirty="0"/>
              <a:t>-1 </a:t>
            </a:r>
            <a:r>
              <a:rPr lang="pt-BR" dirty="0"/>
              <a:t>+ </a:t>
            </a:r>
            <a:r>
              <a:rPr lang="pt-BR" dirty="0" smtClean="0"/>
              <a:t>18 </a:t>
            </a:r>
            <a:r>
              <a:rPr lang="pt-BR" dirty="0"/>
              <a:t>H</a:t>
            </a:r>
            <a:r>
              <a:rPr lang="pt-BR" baseline="-25000" dirty="0"/>
              <a:t>2</a:t>
            </a:r>
            <a:r>
              <a:rPr lang="pt-BR" dirty="0"/>
              <a:t>O </a:t>
            </a:r>
            <a:r>
              <a:rPr lang="pt-BR" dirty="0" smtClean="0"/>
              <a:t>+ 3 </a:t>
            </a:r>
            <a:r>
              <a:rPr lang="pt-BR" dirty="0"/>
              <a:t>HNO</a:t>
            </a:r>
            <a:r>
              <a:rPr lang="pt-BR" baseline="-25000" dirty="0"/>
              <a:t>2</a:t>
            </a:r>
            <a:r>
              <a:rPr lang="pt-BR" baseline="30000" dirty="0"/>
              <a:t>-1  </a:t>
            </a:r>
            <a:r>
              <a:rPr lang="pt-BR" dirty="0">
                <a:sym typeface="Wingdings" panose="05000000000000000000" pitchFamily="2" charset="2"/>
              </a:rPr>
              <a:t> </a:t>
            </a:r>
            <a:r>
              <a:rPr lang="pt-BR" dirty="0" smtClean="0">
                <a:sym typeface="Wingdings" panose="05000000000000000000" pitchFamily="2" charset="2"/>
              </a:rPr>
              <a:t> 3 </a:t>
            </a:r>
            <a:r>
              <a:rPr lang="pt-BR" dirty="0"/>
              <a:t>NH</a:t>
            </a:r>
            <a:r>
              <a:rPr lang="pt-BR" baseline="-25000" dirty="0"/>
              <a:t>3</a:t>
            </a:r>
            <a:r>
              <a:rPr lang="pt-BR" baseline="30000" dirty="0"/>
              <a:t> </a:t>
            </a:r>
            <a:r>
              <a:rPr lang="pt-BR" dirty="0"/>
              <a:t>+ </a:t>
            </a:r>
            <a:r>
              <a:rPr lang="pt-BR" dirty="0" smtClean="0"/>
              <a:t>6 </a:t>
            </a:r>
            <a:r>
              <a:rPr lang="pt-BR" dirty="0"/>
              <a:t>H</a:t>
            </a:r>
            <a:r>
              <a:rPr lang="pt-BR" baseline="-25000" dirty="0"/>
              <a:t>2</a:t>
            </a:r>
            <a:r>
              <a:rPr lang="pt-BR" dirty="0"/>
              <a:t>O + </a:t>
            </a:r>
            <a:r>
              <a:rPr lang="pt-BR" dirty="0" smtClean="0"/>
              <a:t>18 </a:t>
            </a:r>
            <a:r>
              <a:rPr lang="pt-BR" dirty="0"/>
              <a:t>OH</a:t>
            </a:r>
            <a:r>
              <a:rPr lang="pt-BR" baseline="30000" dirty="0"/>
              <a:t>-1</a:t>
            </a:r>
          </a:p>
          <a:p>
            <a:pPr marL="0" indent="0">
              <a:buNone/>
            </a:pPr>
            <a:r>
              <a:rPr lang="en-US" dirty="0" smtClean="0"/>
              <a:t> 20 </a:t>
            </a:r>
            <a:r>
              <a:rPr lang="en-US" dirty="0"/>
              <a:t>OH</a:t>
            </a:r>
            <a:r>
              <a:rPr lang="en-US" baseline="30000" dirty="0"/>
              <a:t>-1</a:t>
            </a:r>
            <a:r>
              <a:rPr lang="en-US" dirty="0"/>
              <a:t> + </a:t>
            </a:r>
            <a:r>
              <a:rPr lang="en-US" dirty="0" smtClean="0"/>
              <a:t>10 </a:t>
            </a:r>
            <a:r>
              <a:rPr lang="en-US" dirty="0"/>
              <a:t>H</a:t>
            </a:r>
            <a:r>
              <a:rPr lang="en-US" baseline="-25000" dirty="0"/>
              <a:t>2</a:t>
            </a:r>
            <a:r>
              <a:rPr lang="en-US" dirty="0"/>
              <a:t>O + </a:t>
            </a:r>
            <a:r>
              <a:rPr lang="en-US" dirty="0" smtClean="0"/>
              <a:t>5 </a:t>
            </a:r>
            <a:r>
              <a:rPr lang="en-US" dirty="0"/>
              <a:t>Al   </a:t>
            </a:r>
            <a:r>
              <a:rPr lang="en-US" dirty="0" smtClean="0"/>
              <a:t>   </a:t>
            </a:r>
            <a:r>
              <a:rPr lang="en-US" dirty="0">
                <a:sym typeface="Wingdings" panose="05000000000000000000" pitchFamily="2" charset="2"/>
              </a:rPr>
              <a:t>  </a:t>
            </a:r>
            <a:r>
              <a:rPr lang="en-US" dirty="0" smtClean="0">
                <a:sym typeface="Wingdings" panose="05000000000000000000" pitchFamily="2" charset="2"/>
              </a:rPr>
              <a:t>5 </a:t>
            </a:r>
            <a:r>
              <a:rPr lang="en-US" dirty="0">
                <a:sym typeface="Wingdings" panose="05000000000000000000" pitchFamily="2" charset="2"/>
              </a:rPr>
              <a:t>AlO</a:t>
            </a:r>
            <a:r>
              <a:rPr lang="en-US" baseline="-25000" dirty="0">
                <a:sym typeface="Wingdings" panose="05000000000000000000" pitchFamily="2" charset="2"/>
              </a:rPr>
              <a:t>2</a:t>
            </a:r>
            <a:r>
              <a:rPr lang="en-US" baseline="30000" dirty="0">
                <a:sym typeface="Wingdings" panose="05000000000000000000" pitchFamily="2" charset="2"/>
              </a:rPr>
              <a:t>-1 </a:t>
            </a:r>
            <a:r>
              <a:rPr lang="en-US" dirty="0">
                <a:sym typeface="Wingdings" panose="05000000000000000000" pitchFamily="2" charset="2"/>
              </a:rPr>
              <a:t>+ </a:t>
            </a:r>
            <a:r>
              <a:rPr lang="en-US" dirty="0" smtClean="0">
                <a:sym typeface="Wingdings" panose="05000000000000000000" pitchFamily="2" charset="2"/>
              </a:rPr>
              <a:t>20 </a:t>
            </a:r>
            <a:r>
              <a:rPr lang="en-US" dirty="0">
                <a:sym typeface="Wingdings" panose="05000000000000000000" pitchFamily="2" charset="2"/>
              </a:rPr>
              <a:t>H</a:t>
            </a:r>
            <a:r>
              <a:rPr lang="en-US" baseline="-25000" dirty="0">
                <a:sym typeface="Wingdings" panose="05000000000000000000" pitchFamily="2" charset="2"/>
              </a:rPr>
              <a:t>2</a:t>
            </a:r>
            <a:r>
              <a:rPr lang="en-US" dirty="0">
                <a:sym typeface="Wingdings" panose="05000000000000000000" pitchFamily="2" charset="2"/>
              </a:rPr>
              <a:t>O + </a:t>
            </a:r>
            <a:r>
              <a:rPr lang="en-US" dirty="0" smtClean="0">
                <a:sym typeface="Wingdings" panose="05000000000000000000" pitchFamily="2" charset="2"/>
              </a:rPr>
              <a:t>15 </a:t>
            </a:r>
            <a:r>
              <a:rPr lang="en-US" dirty="0">
                <a:sym typeface="Wingdings" panose="05000000000000000000" pitchFamily="2" charset="2"/>
              </a:rPr>
              <a:t>e</a:t>
            </a:r>
            <a:r>
              <a:rPr lang="en-US" baseline="30000" dirty="0">
                <a:sym typeface="Wingdings" panose="05000000000000000000" pitchFamily="2" charset="2"/>
              </a:rPr>
              <a:t>-1</a:t>
            </a:r>
            <a:endParaRPr lang="en-US" dirty="0">
              <a:sym typeface="Wingdings" panose="05000000000000000000" pitchFamily="2" charset="2"/>
            </a:endParaRPr>
          </a:p>
          <a:p>
            <a:endParaRPr lang="en-US" dirty="0" smtClean="0"/>
          </a:p>
          <a:p>
            <a:r>
              <a:rPr lang="en-US" dirty="0" smtClean="0"/>
              <a:t>Now we can start cancelling out species.</a:t>
            </a:r>
          </a:p>
          <a:p>
            <a:endParaRPr lang="en-US" dirty="0"/>
          </a:p>
          <a:p>
            <a:r>
              <a:rPr lang="en-US" dirty="0" smtClean="0"/>
              <a:t>Electrons First  15 e</a:t>
            </a:r>
            <a:r>
              <a:rPr lang="en-US" baseline="30000" dirty="0" smtClean="0"/>
              <a:t>-1</a:t>
            </a:r>
            <a:r>
              <a:rPr lang="en-US" dirty="0" smtClean="0"/>
              <a:t> from each side</a:t>
            </a:r>
          </a:p>
          <a:p>
            <a:endParaRPr lang="en-US" dirty="0" smtClean="0"/>
          </a:p>
          <a:p>
            <a:pPr marL="0" indent="0">
              <a:buNone/>
            </a:pPr>
            <a:r>
              <a:rPr lang="pt-BR" sz="2800" dirty="0" smtClean="0"/>
              <a:t>18 </a:t>
            </a:r>
            <a:r>
              <a:rPr lang="pt-BR" sz="2800" dirty="0"/>
              <a:t>H</a:t>
            </a:r>
            <a:r>
              <a:rPr lang="pt-BR" sz="2800" baseline="-25000" dirty="0"/>
              <a:t>2</a:t>
            </a:r>
            <a:r>
              <a:rPr lang="pt-BR" sz="2800" dirty="0"/>
              <a:t>O </a:t>
            </a:r>
            <a:r>
              <a:rPr lang="pt-BR" sz="2800" dirty="0" smtClean="0"/>
              <a:t>+ 3 HNO</a:t>
            </a:r>
            <a:r>
              <a:rPr lang="pt-BR" sz="2800" baseline="-25000" dirty="0" smtClean="0"/>
              <a:t>2</a:t>
            </a:r>
            <a:r>
              <a:rPr lang="pt-BR" sz="2800" baseline="30000" dirty="0" smtClean="0"/>
              <a:t>-1   </a:t>
            </a:r>
            <a:r>
              <a:rPr lang="pt-BR" sz="2800" dirty="0" smtClean="0">
                <a:sym typeface="Wingdings" panose="05000000000000000000" pitchFamily="2" charset="2"/>
              </a:rPr>
              <a:t>  </a:t>
            </a:r>
            <a:r>
              <a:rPr lang="pt-BR" sz="2800" dirty="0">
                <a:sym typeface="Wingdings" panose="05000000000000000000" pitchFamily="2" charset="2"/>
              </a:rPr>
              <a:t>3 </a:t>
            </a:r>
            <a:r>
              <a:rPr lang="pt-BR" sz="2800" dirty="0"/>
              <a:t>NH</a:t>
            </a:r>
            <a:r>
              <a:rPr lang="pt-BR" sz="2800" baseline="-25000" dirty="0"/>
              <a:t>3</a:t>
            </a:r>
            <a:r>
              <a:rPr lang="pt-BR" sz="2800" baseline="30000" dirty="0"/>
              <a:t> </a:t>
            </a:r>
            <a:r>
              <a:rPr lang="pt-BR" sz="2800" dirty="0"/>
              <a:t>+ 6 H</a:t>
            </a:r>
            <a:r>
              <a:rPr lang="pt-BR" sz="2800" baseline="-25000" dirty="0"/>
              <a:t>2</a:t>
            </a:r>
            <a:r>
              <a:rPr lang="pt-BR" sz="2800" dirty="0"/>
              <a:t>O + 18 OH</a:t>
            </a:r>
            <a:r>
              <a:rPr lang="pt-BR" sz="2800" baseline="30000" dirty="0"/>
              <a:t>-1</a:t>
            </a:r>
          </a:p>
          <a:p>
            <a:pPr marL="0" indent="0">
              <a:buNone/>
            </a:pPr>
            <a:r>
              <a:rPr lang="en-US" sz="2800" dirty="0"/>
              <a:t> 20 OH</a:t>
            </a:r>
            <a:r>
              <a:rPr lang="en-US" sz="2800" baseline="30000" dirty="0"/>
              <a:t>-1</a:t>
            </a:r>
            <a:r>
              <a:rPr lang="en-US" sz="2800" dirty="0"/>
              <a:t> + 10 H</a:t>
            </a:r>
            <a:r>
              <a:rPr lang="en-US" sz="2800" baseline="-25000" dirty="0"/>
              <a:t>2</a:t>
            </a:r>
            <a:r>
              <a:rPr lang="en-US" sz="2800" dirty="0"/>
              <a:t>O + 5 Al  </a:t>
            </a:r>
            <a:r>
              <a:rPr lang="en-US" sz="2800" dirty="0" smtClean="0">
                <a:sym typeface="Wingdings" panose="05000000000000000000" pitchFamily="2" charset="2"/>
              </a:rPr>
              <a:t>  </a:t>
            </a:r>
            <a:r>
              <a:rPr lang="en-US" sz="2800" dirty="0">
                <a:sym typeface="Wingdings" panose="05000000000000000000" pitchFamily="2" charset="2"/>
              </a:rPr>
              <a:t>5 AlO</a:t>
            </a:r>
            <a:r>
              <a:rPr lang="en-US" sz="2800" baseline="-25000" dirty="0">
                <a:sym typeface="Wingdings" panose="05000000000000000000" pitchFamily="2" charset="2"/>
              </a:rPr>
              <a:t>2</a:t>
            </a:r>
            <a:r>
              <a:rPr lang="en-US" sz="2800" baseline="30000" dirty="0">
                <a:sym typeface="Wingdings" panose="05000000000000000000" pitchFamily="2" charset="2"/>
              </a:rPr>
              <a:t>-1 </a:t>
            </a:r>
            <a:r>
              <a:rPr lang="en-US" sz="2800" dirty="0">
                <a:sym typeface="Wingdings" panose="05000000000000000000" pitchFamily="2" charset="2"/>
              </a:rPr>
              <a:t>+ 20 </a:t>
            </a:r>
            <a:r>
              <a:rPr lang="en-US" sz="2800" dirty="0" smtClean="0">
                <a:sym typeface="Wingdings" panose="05000000000000000000" pitchFamily="2" charset="2"/>
              </a:rPr>
              <a:t>H</a:t>
            </a:r>
            <a:r>
              <a:rPr lang="en-US" sz="2800" baseline="-25000" dirty="0" smtClean="0">
                <a:sym typeface="Wingdings" panose="05000000000000000000" pitchFamily="2" charset="2"/>
              </a:rPr>
              <a:t>2</a:t>
            </a:r>
            <a:r>
              <a:rPr lang="en-US" sz="2800" dirty="0" smtClean="0">
                <a:sym typeface="Wingdings" panose="05000000000000000000" pitchFamily="2" charset="2"/>
              </a:rPr>
              <a:t>O </a:t>
            </a:r>
            <a:endParaRPr lang="en-US" sz="2800" dirty="0"/>
          </a:p>
        </p:txBody>
      </p:sp>
    </p:spTree>
    <p:extLst>
      <p:ext uri="{BB962C8B-B14F-4D97-AF65-F5344CB8AC3E}">
        <p14:creationId xmlns:p14="http://schemas.microsoft.com/office/powerpoint/2010/main" val="1212508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Oxidation – Reduction Reactions</a:t>
            </a:r>
            <a:endParaRPr lang="en-US" dirty="0"/>
          </a:p>
        </p:txBody>
      </p:sp>
      <p:sp>
        <p:nvSpPr>
          <p:cNvPr id="3" name="Content Placeholder 2"/>
          <p:cNvSpPr>
            <a:spLocks noGrp="1"/>
          </p:cNvSpPr>
          <p:nvPr>
            <p:ph idx="1"/>
          </p:nvPr>
        </p:nvSpPr>
        <p:spPr>
          <a:xfrm>
            <a:off x="457200" y="1447800"/>
            <a:ext cx="8229600" cy="5181600"/>
          </a:xfrm>
        </p:spPr>
        <p:txBody>
          <a:bodyPr>
            <a:noAutofit/>
          </a:bodyPr>
          <a:lstStyle/>
          <a:p>
            <a:r>
              <a:rPr lang="en-US" sz="2800" dirty="0"/>
              <a:t>Remember that </a:t>
            </a:r>
            <a:r>
              <a:rPr lang="en-US" sz="2800" dirty="0" smtClean="0"/>
              <a:t>although </a:t>
            </a:r>
            <a:r>
              <a:rPr lang="en-US" sz="2800" dirty="0"/>
              <a:t>we talk about oxidation and reduction as if they were two completely separate processes, they always must be happening in unison</a:t>
            </a:r>
            <a:r>
              <a:rPr lang="en-US" sz="2800" dirty="0" smtClean="0"/>
              <a:t>.</a:t>
            </a:r>
          </a:p>
          <a:p>
            <a:r>
              <a:rPr lang="en-US" sz="2800" dirty="0" smtClean="0"/>
              <a:t>This </a:t>
            </a:r>
            <a:r>
              <a:rPr lang="en-US" sz="2800" dirty="0"/>
              <a:t>is very evident when balancing redox equations. </a:t>
            </a:r>
            <a:endParaRPr lang="en-US" sz="2800" dirty="0" smtClean="0"/>
          </a:p>
          <a:p>
            <a:r>
              <a:rPr lang="en-US" sz="2800" dirty="0" smtClean="0"/>
              <a:t>What </a:t>
            </a:r>
            <a:r>
              <a:rPr lang="en-US" sz="2800" dirty="0"/>
              <a:t>this means, is that we are going to split each equation in half; a reduction half and an oxidation half. </a:t>
            </a:r>
            <a:endParaRPr lang="en-US" sz="2800" dirty="0" smtClean="0"/>
          </a:p>
          <a:p>
            <a:r>
              <a:rPr lang="en-US" sz="2800" dirty="0" smtClean="0"/>
              <a:t>They </a:t>
            </a:r>
            <a:r>
              <a:rPr lang="en-US" sz="2800" dirty="0"/>
              <a:t>will be balanced individually and then recombined at the end.</a:t>
            </a:r>
          </a:p>
        </p:txBody>
      </p:sp>
    </p:spTree>
    <p:extLst>
      <p:ext uri="{BB962C8B-B14F-4D97-AF65-F5344CB8AC3E}">
        <p14:creationId xmlns:p14="http://schemas.microsoft.com/office/powerpoint/2010/main" val="41229214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2</a:t>
            </a:r>
            <a:endParaRPr lang="en-US" dirty="0"/>
          </a:p>
        </p:txBody>
      </p:sp>
      <p:sp>
        <p:nvSpPr>
          <p:cNvPr id="3" name="Content Placeholder 2"/>
          <p:cNvSpPr>
            <a:spLocks noGrp="1"/>
          </p:cNvSpPr>
          <p:nvPr>
            <p:ph idx="1"/>
          </p:nvPr>
        </p:nvSpPr>
        <p:spPr/>
        <p:txBody>
          <a:bodyPr/>
          <a:lstStyle/>
          <a:p>
            <a:pPr marL="0" indent="0">
              <a:buNone/>
            </a:pPr>
            <a:r>
              <a:rPr lang="pt-BR" sz="2800" dirty="0"/>
              <a:t>18 H</a:t>
            </a:r>
            <a:r>
              <a:rPr lang="pt-BR" sz="2800" baseline="-25000" dirty="0"/>
              <a:t>2</a:t>
            </a:r>
            <a:r>
              <a:rPr lang="pt-BR" sz="2800" dirty="0"/>
              <a:t>O </a:t>
            </a:r>
            <a:r>
              <a:rPr lang="pt-BR" sz="2800" dirty="0" smtClean="0"/>
              <a:t>+ 3 HNO</a:t>
            </a:r>
            <a:r>
              <a:rPr lang="pt-BR" sz="2800" baseline="-25000" dirty="0" smtClean="0"/>
              <a:t>2</a:t>
            </a:r>
            <a:r>
              <a:rPr lang="pt-BR" sz="2800" baseline="30000" dirty="0" smtClean="0"/>
              <a:t>-1   </a:t>
            </a:r>
            <a:r>
              <a:rPr lang="pt-BR" sz="2800" dirty="0">
                <a:sym typeface="Wingdings" panose="05000000000000000000" pitchFamily="2" charset="2"/>
              </a:rPr>
              <a:t>  3 </a:t>
            </a:r>
            <a:r>
              <a:rPr lang="pt-BR" sz="2800" dirty="0"/>
              <a:t>NH</a:t>
            </a:r>
            <a:r>
              <a:rPr lang="pt-BR" sz="2800" baseline="-25000" dirty="0"/>
              <a:t>3</a:t>
            </a:r>
            <a:r>
              <a:rPr lang="pt-BR" sz="2800" baseline="30000" dirty="0"/>
              <a:t> </a:t>
            </a:r>
            <a:r>
              <a:rPr lang="pt-BR" sz="2800" dirty="0"/>
              <a:t>+ 6 H</a:t>
            </a:r>
            <a:r>
              <a:rPr lang="pt-BR" sz="2800" baseline="-25000" dirty="0"/>
              <a:t>2</a:t>
            </a:r>
            <a:r>
              <a:rPr lang="pt-BR" sz="2800" dirty="0"/>
              <a:t>O + 18 OH</a:t>
            </a:r>
            <a:r>
              <a:rPr lang="pt-BR" sz="2800" baseline="30000" dirty="0"/>
              <a:t>-1</a:t>
            </a:r>
          </a:p>
          <a:p>
            <a:pPr marL="0" indent="0">
              <a:buNone/>
            </a:pPr>
            <a:r>
              <a:rPr lang="en-US" sz="2800" dirty="0"/>
              <a:t> 20 OH</a:t>
            </a:r>
            <a:r>
              <a:rPr lang="en-US" sz="2800" baseline="30000" dirty="0"/>
              <a:t>-1</a:t>
            </a:r>
            <a:r>
              <a:rPr lang="en-US" sz="2800" dirty="0"/>
              <a:t> + 10 H</a:t>
            </a:r>
            <a:r>
              <a:rPr lang="en-US" sz="2800" baseline="-25000" dirty="0"/>
              <a:t>2</a:t>
            </a:r>
            <a:r>
              <a:rPr lang="en-US" sz="2800" dirty="0"/>
              <a:t>O + 5 Al  </a:t>
            </a:r>
            <a:r>
              <a:rPr lang="en-US" sz="2800" dirty="0">
                <a:sym typeface="Wingdings" panose="05000000000000000000" pitchFamily="2" charset="2"/>
              </a:rPr>
              <a:t>  5 AlO</a:t>
            </a:r>
            <a:r>
              <a:rPr lang="en-US" sz="2800" baseline="-25000" dirty="0">
                <a:sym typeface="Wingdings" panose="05000000000000000000" pitchFamily="2" charset="2"/>
              </a:rPr>
              <a:t>2</a:t>
            </a:r>
            <a:r>
              <a:rPr lang="en-US" sz="2800" baseline="30000" dirty="0">
                <a:sym typeface="Wingdings" panose="05000000000000000000" pitchFamily="2" charset="2"/>
              </a:rPr>
              <a:t>-1 </a:t>
            </a:r>
            <a:r>
              <a:rPr lang="en-US" sz="2800" dirty="0">
                <a:sym typeface="Wingdings" panose="05000000000000000000" pitchFamily="2" charset="2"/>
              </a:rPr>
              <a:t>+ 20 H</a:t>
            </a:r>
            <a:r>
              <a:rPr lang="en-US" sz="2800" baseline="-25000" dirty="0">
                <a:sym typeface="Wingdings" panose="05000000000000000000" pitchFamily="2" charset="2"/>
              </a:rPr>
              <a:t>2</a:t>
            </a:r>
            <a:r>
              <a:rPr lang="en-US" sz="2800" dirty="0">
                <a:sym typeface="Wingdings" panose="05000000000000000000" pitchFamily="2" charset="2"/>
              </a:rPr>
              <a:t>O </a:t>
            </a:r>
            <a:endParaRPr lang="en-US" sz="2800" dirty="0"/>
          </a:p>
          <a:p>
            <a:endParaRPr lang="en-US" dirty="0" smtClean="0"/>
          </a:p>
          <a:p>
            <a:r>
              <a:rPr lang="en-US" dirty="0" smtClean="0"/>
              <a:t>There are 28 water molecules on the reactant side and 26 on the right.  As you can see, we can combine from the two equations when the same species is on the same side.   This leaves 2 water molecules on the reactant side</a:t>
            </a:r>
          </a:p>
          <a:p>
            <a:pPr marL="0" indent="0" algn="ctr">
              <a:buNone/>
            </a:pPr>
            <a:r>
              <a:rPr lang="pt-BR" dirty="0" smtClean="0"/>
              <a:t>  </a:t>
            </a:r>
            <a:r>
              <a:rPr lang="pt-BR" sz="3600" dirty="0" smtClean="0"/>
              <a:t>3 HNO</a:t>
            </a:r>
            <a:r>
              <a:rPr lang="pt-BR" sz="3600" baseline="-25000" dirty="0" smtClean="0"/>
              <a:t>2</a:t>
            </a:r>
            <a:r>
              <a:rPr lang="pt-BR" sz="3600" baseline="30000" dirty="0" smtClean="0"/>
              <a:t>-1   </a:t>
            </a:r>
            <a:r>
              <a:rPr lang="pt-BR" sz="3600" dirty="0">
                <a:sym typeface="Wingdings" panose="05000000000000000000" pitchFamily="2" charset="2"/>
              </a:rPr>
              <a:t>  3 </a:t>
            </a:r>
            <a:r>
              <a:rPr lang="pt-BR" sz="3600" dirty="0"/>
              <a:t>NH</a:t>
            </a:r>
            <a:r>
              <a:rPr lang="pt-BR" sz="3600" baseline="-25000" dirty="0"/>
              <a:t>3</a:t>
            </a:r>
            <a:r>
              <a:rPr lang="pt-BR" sz="3600" baseline="30000" dirty="0"/>
              <a:t> </a:t>
            </a:r>
            <a:r>
              <a:rPr lang="pt-BR" sz="3600" dirty="0"/>
              <a:t>+ </a:t>
            </a:r>
            <a:r>
              <a:rPr lang="pt-BR" sz="3600" dirty="0" smtClean="0"/>
              <a:t>18 </a:t>
            </a:r>
            <a:r>
              <a:rPr lang="pt-BR" sz="3600" dirty="0"/>
              <a:t>OH</a:t>
            </a:r>
            <a:r>
              <a:rPr lang="pt-BR" sz="3600" baseline="30000" dirty="0"/>
              <a:t>-1</a:t>
            </a:r>
          </a:p>
          <a:p>
            <a:pPr marL="0" indent="0" algn="ctr">
              <a:buNone/>
            </a:pPr>
            <a:r>
              <a:rPr lang="en-US" sz="3600" dirty="0"/>
              <a:t> 20 OH</a:t>
            </a:r>
            <a:r>
              <a:rPr lang="en-US" sz="3600" baseline="30000" dirty="0"/>
              <a:t>-1</a:t>
            </a:r>
            <a:r>
              <a:rPr lang="en-US" sz="3600" dirty="0"/>
              <a:t> + </a:t>
            </a:r>
            <a:r>
              <a:rPr lang="en-US" sz="3600" dirty="0" smtClean="0"/>
              <a:t>2 </a:t>
            </a:r>
            <a:r>
              <a:rPr lang="en-US" sz="3600" dirty="0"/>
              <a:t>H</a:t>
            </a:r>
            <a:r>
              <a:rPr lang="en-US" sz="3600" baseline="-25000" dirty="0"/>
              <a:t>2</a:t>
            </a:r>
            <a:r>
              <a:rPr lang="en-US" sz="3600" dirty="0"/>
              <a:t>O + 5 Al  </a:t>
            </a:r>
            <a:r>
              <a:rPr lang="en-US" sz="3600" dirty="0">
                <a:sym typeface="Wingdings" panose="05000000000000000000" pitchFamily="2" charset="2"/>
              </a:rPr>
              <a:t>  5 AlO</a:t>
            </a:r>
            <a:r>
              <a:rPr lang="en-US" sz="3600" baseline="-25000" dirty="0">
                <a:sym typeface="Wingdings" panose="05000000000000000000" pitchFamily="2" charset="2"/>
              </a:rPr>
              <a:t>2</a:t>
            </a:r>
            <a:r>
              <a:rPr lang="en-US" sz="3600" baseline="30000" dirty="0">
                <a:sym typeface="Wingdings" panose="05000000000000000000" pitchFamily="2" charset="2"/>
              </a:rPr>
              <a:t>-1 </a:t>
            </a:r>
            <a:endParaRPr lang="en-US" sz="3600" dirty="0"/>
          </a:p>
          <a:p>
            <a:endParaRPr lang="en-US" dirty="0"/>
          </a:p>
        </p:txBody>
      </p:sp>
    </p:spTree>
    <p:extLst>
      <p:ext uri="{BB962C8B-B14F-4D97-AF65-F5344CB8AC3E}">
        <p14:creationId xmlns:p14="http://schemas.microsoft.com/office/powerpoint/2010/main" val="36439472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2</a:t>
            </a:r>
            <a:endParaRPr lang="en-US" dirty="0"/>
          </a:p>
        </p:txBody>
      </p:sp>
      <p:sp>
        <p:nvSpPr>
          <p:cNvPr id="3" name="Content Placeholder 2"/>
          <p:cNvSpPr>
            <a:spLocks noGrp="1"/>
          </p:cNvSpPr>
          <p:nvPr>
            <p:ph idx="1"/>
          </p:nvPr>
        </p:nvSpPr>
        <p:spPr/>
        <p:txBody>
          <a:bodyPr>
            <a:normAutofit/>
          </a:bodyPr>
          <a:lstStyle/>
          <a:p>
            <a:pPr marL="0" indent="0" algn="ctr">
              <a:buNone/>
            </a:pPr>
            <a:r>
              <a:rPr lang="pt-BR" sz="3200" dirty="0"/>
              <a:t> 3 HNO</a:t>
            </a:r>
            <a:r>
              <a:rPr lang="pt-BR" sz="3200" baseline="-25000" dirty="0"/>
              <a:t>2</a:t>
            </a:r>
            <a:r>
              <a:rPr lang="pt-BR" sz="3200" baseline="30000" dirty="0"/>
              <a:t>-1   </a:t>
            </a:r>
            <a:r>
              <a:rPr lang="pt-BR" sz="3200" dirty="0">
                <a:sym typeface="Wingdings" panose="05000000000000000000" pitchFamily="2" charset="2"/>
              </a:rPr>
              <a:t>  3 </a:t>
            </a:r>
            <a:r>
              <a:rPr lang="pt-BR" sz="3200" dirty="0"/>
              <a:t>NH</a:t>
            </a:r>
            <a:r>
              <a:rPr lang="pt-BR" sz="3200" baseline="-25000" dirty="0"/>
              <a:t>3</a:t>
            </a:r>
            <a:r>
              <a:rPr lang="pt-BR" sz="3200" baseline="30000" dirty="0"/>
              <a:t> </a:t>
            </a:r>
            <a:r>
              <a:rPr lang="pt-BR" sz="3200" dirty="0"/>
              <a:t>+ 18 OH</a:t>
            </a:r>
            <a:r>
              <a:rPr lang="pt-BR" sz="3200" baseline="30000" dirty="0"/>
              <a:t>-1</a:t>
            </a:r>
          </a:p>
          <a:p>
            <a:pPr marL="0" indent="0" algn="ctr">
              <a:buNone/>
            </a:pPr>
            <a:r>
              <a:rPr lang="en-US" sz="3200" dirty="0"/>
              <a:t> 20 OH</a:t>
            </a:r>
            <a:r>
              <a:rPr lang="en-US" sz="3200" baseline="30000" dirty="0"/>
              <a:t>-1</a:t>
            </a:r>
            <a:r>
              <a:rPr lang="en-US" sz="3200" dirty="0"/>
              <a:t> + 2 H</a:t>
            </a:r>
            <a:r>
              <a:rPr lang="en-US" sz="3200" baseline="-25000" dirty="0"/>
              <a:t>2</a:t>
            </a:r>
            <a:r>
              <a:rPr lang="en-US" sz="3200" dirty="0"/>
              <a:t>O + 5 Al  </a:t>
            </a:r>
            <a:r>
              <a:rPr lang="en-US" sz="3200" dirty="0">
                <a:sym typeface="Wingdings" panose="05000000000000000000" pitchFamily="2" charset="2"/>
              </a:rPr>
              <a:t>  5 AlO</a:t>
            </a:r>
            <a:r>
              <a:rPr lang="en-US" sz="3200" baseline="-25000" dirty="0">
                <a:sym typeface="Wingdings" panose="05000000000000000000" pitchFamily="2" charset="2"/>
              </a:rPr>
              <a:t>2</a:t>
            </a:r>
            <a:r>
              <a:rPr lang="en-US" sz="3200" baseline="30000" dirty="0">
                <a:sym typeface="Wingdings" panose="05000000000000000000" pitchFamily="2" charset="2"/>
              </a:rPr>
              <a:t>-1 </a:t>
            </a:r>
            <a:endParaRPr lang="en-US" sz="3200" baseline="30000" dirty="0" smtClean="0">
              <a:sym typeface="Wingdings" panose="05000000000000000000" pitchFamily="2" charset="2"/>
            </a:endParaRPr>
          </a:p>
          <a:p>
            <a:pPr marL="0" indent="0" algn="ctr">
              <a:buNone/>
            </a:pPr>
            <a:endParaRPr lang="en-US" baseline="30000" dirty="0">
              <a:sym typeface="Wingdings" panose="05000000000000000000" pitchFamily="2" charset="2"/>
            </a:endParaRPr>
          </a:p>
          <a:p>
            <a:pPr marL="0" indent="0">
              <a:buNone/>
            </a:pPr>
            <a:r>
              <a:rPr lang="en-US" dirty="0" smtClean="0"/>
              <a:t>There are hydroxide ions on each side   20 </a:t>
            </a:r>
            <a:r>
              <a:rPr lang="en-US" dirty="0" smtClean="0">
                <a:sym typeface="Wingdings" panose="05000000000000000000" pitchFamily="2" charset="2"/>
              </a:rPr>
              <a:t>  18</a:t>
            </a:r>
          </a:p>
          <a:p>
            <a:pPr marL="0" indent="0">
              <a:buNone/>
            </a:pPr>
            <a:endParaRPr lang="en-US" dirty="0">
              <a:sym typeface="Wingdings" panose="05000000000000000000" pitchFamily="2" charset="2"/>
            </a:endParaRPr>
          </a:p>
          <a:p>
            <a:pPr marL="0" indent="0" algn="ctr">
              <a:buNone/>
            </a:pPr>
            <a:r>
              <a:rPr lang="pt-BR" sz="3600" dirty="0"/>
              <a:t> 3 HNO</a:t>
            </a:r>
            <a:r>
              <a:rPr lang="pt-BR" sz="3600" baseline="-25000" dirty="0"/>
              <a:t>2</a:t>
            </a:r>
            <a:r>
              <a:rPr lang="pt-BR" sz="3600" baseline="30000" dirty="0"/>
              <a:t>-1   </a:t>
            </a:r>
            <a:r>
              <a:rPr lang="pt-BR" sz="3600" dirty="0">
                <a:sym typeface="Wingdings" panose="05000000000000000000" pitchFamily="2" charset="2"/>
              </a:rPr>
              <a:t>  3 </a:t>
            </a:r>
            <a:r>
              <a:rPr lang="pt-BR" sz="3600" dirty="0" smtClean="0"/>
              <a:t>NH</a:t>
            </a:r>
            <a:r>
              <a:rPr lang="pt-BR" sz="3600" baseline="-25000" dirty="0" smtClean="0"/>
              <a:t>3</a:t>
            </a:r>
            <a:endParaRPr lang="en-US" sz="3600" dirty="0" smtClean="0"/>
          </a:p>
          <a:p>
            <a:pPr marL="0" indent="0" algn="ctr">
              <a:buNone/>
            </a:pPr>
            <a:r>
              <a:rPr lang="en-US" sz="3600" dirty="0" smtClean="0"/>
              <a:t>2 OH</a:t>
            </a:r>
            <a:r>
              <a:rPr lang="en-US" sz="3600" baseline="30000" dirty="0" smtClean="0"/>
              <a:t>-1</a:t>
            </a:r>
            <a:r>
              <a:rPr lang="en-US" sz="3600" dirty="0" smtClean="0"/>
              <a:t> + 2 H</a:t>
            </a:r>
            <a:r>
              <a:rPr lang="en-US" sz="3600" baseline="-25000" dirty="0" smtClean="0"/>
              <a:t>2</a:t>
            </a:r>
            <a:r>
              <a:rPr lang="en-US" sz="3600" dirty="0" smtClean="0"/>
              <a:t>O + 5 Al  </a:t>
            </a:r>
            <a:r>
              <a:rPr lang="en-US" sz="3600" dirty="0" smtClean="0">
                <a:sym typeface="Wingdings" panose="05000000000000000000" pitchFamily="2" charset="2"/>
              </a:rPr>
              <a:t>  5 AlO</a:t>
            </a:r>
            <a:r>
              <a:rPr lang="en-US" sz="3600" baseline="-25000" dirty="0" smtClean="0">
                <a:sym typeface="Wingdings" panose="05000000000000000000" pitchFamily="2" charset="2"/>
              </a:rPr>
              <a:t>2</a:t>
            </a:r>
            <a:r>
              <a:rPr lang="en-US" sz="3600" baseline="30000" dirty="0" smtClean="0">
                <a:sym typeface="Wingdings" panose="05000000000000000000" pitchFamily="2" charset="2"/>
              </a:rPr>
              <a:t>-1 </a:t>
            </a:r>
          </a:p>
          <a:p>
            <a:pPr marL="0" indent="0" algn="ctr">
              <a:buNone/>
            </a:pPr>
            <a:endParaRPr lang="en-US" sz="3600" baseline="30000" dirty="0">
              <a:sym typeface="Wingdings" panose="05000000000000000000" pitchFamily="2" charset="2"/>
            </a:endParaRPr>
          </a:p>
          <a:p>
            <a:pPr marL="0" indent="0" algn="ctr">
              <a:buNone/>
            </a:pPr>
            <a:r>
              <a:rPr lang="en-US" sz="2800" dirty="0" smtClean="0">
                <a:sym typeface="Wingdings" panose="05000000000000000000" pitchFamily="2" charset="2"/>
              </a:rPr>
              <a:t>We can now combine the two equations</a:t>
            </a:r>
            <a:endParaRPr lang="en-US" sz="2800" dirty="0"/>
          </a:p>
        </p:txBody>
      </p:sp>
    </p:spTree>
    <p:extLst>
      <p:ext uri="{BB962C8B-B14F-4D97-AF65-F5344CB8AC3E}">
        <p14:creationId xmlns:p14="http://schemas.microsoft.com/office/powerpoint/2010/main" val="24799174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smtClean="0"/>
              <a:t>Example Problem # 2</a:t>
            </a:r>
            <a:endParaRPr lang="en-US" dirty="0"/>
          </a:p>
        </p:txBody>
      </p:sp>
      <p:sp>
        <p:nvSpPr>
          <p:cNvPr id="3" name="Content Placeholder 2"/>
          <p:cNvSpPr>
            <a:spLocks noGrp="1"/>
          </p:cNvSpPr>
          <p:nvPr>
            <p:ph idx="1"/>
          </p:nvPr>
        </p:nvSpPr>
        <p:spPr>
          <a:xfrm>
            <a:off x="304800" y="1371600"/>
            <a:ext cx="8610600" cy="5105400"/>
          </a:xfrm>
        </p:spPr>
        <p:txBody>
          <a:bodyPr>
            <a:normAutofit/>
          </a:bodyPr>
          <a:lstStyle/>
          <a:p>
            <a:pPr marL="0" indent="0" algn="ctr">
              <a:buNone/>
            </a:pPr>
            <a:r>
              <a:rPr lang="pt-BR" sz="3600" dirty="0"/>
              <a:t> 3 HNO</a:t>
            </a:r>
            <a:r>
              <a:rPr lang="pt-BR" sz="3600" baseline="-25000" dirty="0"/>
              <a:t>2</a:t>
            </a:r>
            <a:r>
              <a:rPr lang="pt-BR" sz="3600" baseline="30000" dirty="0"/>
              <a:t>-1   </a:t>
            </a:r>
            <a:r>
              <a:rPr lang="pt-BR" sz="3600" dirty="0">
                <a:sym typeface="Wingdings" panose="05000000000000000000" pitchFamily="2" charset="2"/>
              </a:rPr>
              <a:t>  3 </a:t>
            </a:r>
            <a:r>
              <a:rPr lang="pt-BR" sz="3600" dirty="0"/>
              <a:t>NH</a:t>
            </a:r>
            <a:r>
              <a:rPr lang="pt-BR" sz="3600" baseline="-25000" dirty="0"/>
              <a:t>3</a:t>
            </a:r>
            <a:endParaRPr lang="en-US" sz="3600" dirty="0"/>
          </a:p>
          <a:p>
            <a:pPr marL="0" indent="0" algn="ctr">
              <a:buNone/>
            </a:pPr>
            <a:r>
              <a:rPr lang="en-US" sz="3600" dirty="0"/>
              <a:t>2 OH</a:t>
            </a:r>
            <a:r>
              <a:rPr lang="en-US" sz="3600" baseline="30000" dirty="0"/>
              <a:t>-1</a:t>
            </a:r>
            <a:r>
              <a:rPr lang="en-US" sz="3600" dirty="0"/>
              <a:t> + 2 H</a:t>
            </a:r>
            <a:r>
              <a:rPr lang="en-US" sz="3600" baseline="-25000" dirty="0"/>
              <a:t>2</a:t>
            </a:r>
            <a:r>
              <a:rPr lang="en-US" sz="3600" dirty="0"/>
              <a:t>O + 5 Al  </a:t>
            </a:r>
            <a:r>
              <a:rPr lang="en-US" sz="3600" dirty="0">
                <a:sym typeface="Wingdings" panose="05000000000000000000" pitchFamily="2" charset="2"/>
              </a:rPr>
              <a:t>  5 AlO</a:t>
            </a:r>
            <a:r>
              <a:rPr lang="en-US" sz="3600" baseline="-25000" dirty="0">
                <a:sym typeface="Wingdings" panose="05000000000000000000" pitchFamily="2" charset="2"/>
              </a:rPr>
              <a:t>2</a:t>
            </a:r>
            <a:r>
              <a:rPr lang="en-US" sz="3600" baseline="30000" dirty="0">
                <a:sym typeface="Wingdings" panose="05000000000000000000" pitchFamily="2" charset="2"/>
              </a:rPr>
              <a:t>-1 </a:t>
            </a:r>
          </a:p>
          <a:p>
            <a:endParaRPr lang="en-US" sz="1800" dirty="0" smtClean="0"/>
          </a:p>
          <a:p>
            <a:r>
              <a:rPr lang="en-US" dirty="0" smtClean="0"/>
              <a:t>This is what we get.</a:t>
            </a:r>
          </a:p>
          <a:p>
            <a:endParaRPr lang="en-US" sz="1600" dirty="0"/>
          </a:p>
          <a:p>
            <a:pPr marL="0" indent="0" algn="ctr">
              <a:buNone/>
            </a:pPr>
            <a:r>
              <a:rPr lang="en-US" sz="2800" dirty="0" smtClean="0"/>
              <a:t>3</a:t>
            </a:r>
            <a:r>
              <a:rPr lang="en-US" sz="1600" dirty="0" smtClean="0"/>
              <a:t> </a:t>
            </a:r>
            <a:r>
              <a:rPr lang="en-US" sz="2800" dirty="0" smtClean="0"/>
              <a:t>HNO</a:t>
            </a:r>
            <a:r>
              <a:rPr lang="en-US" sz="2800" baseline="-25000" dirty="0" smtClean="0"/>
              <a:t>2</a:t>
            </a:r>
            <a:r>
              <a:rPr lang="en-US" sz="2800" baseline="30000" dirty="0" smtClean="0"/>
              <a:t>-1</a:t>
            </a:r>
            <a:r>
              <a:rPr lang="en-US" sz="2800" dirty="0" smtClean="0"/>
              <a:t> + 2</a:t>
            </a:r>
            <a:r>
              <a:rPr lang="en-US" sz="1400" dirty="0" smtClean="0"/>
              <a:t> </a:t>
            </a:r>
            <a:r>
              <a:rPr lang="en-US" sz="2800" dirty="0" smtClean="0"/>
              <a:t>OH</a:t>
            </a:r>
            <a:r>
              <a:rPr lang="en-US" sz="2800" baseline="30000" dirty="0" smtClean="0"/>
              <a:t>-1</a:t>
            </a:r>
            <a:r>
              <a:rPr lang="en-US" sz="2800" dirty="0" smtClean="0"/>
              <a:t> + 2</a:t>
            </a:r>
            <a:r>
              <a:rPr lang="en-US" sz="1400" dirty="0" smtClean="0"/>
              <a:t> </a:t>
            </a:r>
            <a:r>
              <a:rPr lang="en-US" sz="2800" dirty="0" smtClean="0"/>
              <a:t>H</a:t>
            </a:r>
            <a:r>
              <a:rPr lang="en-US" sz="2800" baseline="-25000" dirty="0" smtClean="0"/>
              <a:t>2</a:t>
            </a:r>
            <a:r>
              <a:rPr lang="en-US" sz="2800" dirty="0" smtClean="0"/>
              <a:t>O + 5 Al  </a:t>
            </a:r>
            <a:r>
              <a:rPr lang="en-US" sz="2800" dirty="0" smtClean="0">
                <a:sym typeface="Wingdings" panose="05000000000000000000" pitchFamily="2" charset="2"/>
              </a:rPr>
              <a:t> 5 AlO</a:t>
            </a:r>
            <a:r>
              <a:rPr lang="en-US" sz="2800" baseline="-25000" dirty="0" smtClean="0">
                <a:sym typeface="Wingdings" panose="05000000000000000000" pitchFamily="2" charset="2"/>
              </a:rPr>
              <a:t>2</a:t>
            </a:r>
            <a:r>
              <a:rPr lang="en-US" sz="2800" baseline="30000" dirty="0" smtClean="0">
                <a:sym typeface="Wingdings" panose="05000000000000000000" pitchFamily="2" charset="2"/>
              </a:rPr>
              <a:t>-1 </a:t>
            </a:r>
            <a:r>
              <a:rPr lang="en-US" sz="2800" dirty="0" smtClean="0">
                <a:sym typeface="Wingdings" panose="05000000000000000000" pitchFamily="2" charset="2"/>
              </a:rPr>
              <a:t>+ </a:t>
            </a:r>
            <a:r>
              <a:rPr lang="pt-BR" sz="2800" dirty="0">
                <a:sym typeface="Wingdings" panose="05000000000000000000" pitchFamily="2" charset="2"/>
              </a:rPr>
              <a:t>3 </a:t>
            </a:r>
            <a:r>
              <a:rPr lang="pt-BR" sz="2800" dirty="0"/>
              <a:t>NH</a:t>
            </a:r>
            <a:r>
              <a:rPr lang="pt-BR" sz="2800" baseline="-25000" dirty="0"/>
              <a:t>3</a:t>
            </a:r>
            <a:endParaRPr lang="en-US" sz="2800" dirty="0"/>
          </a:p>
          <a:p>
            <a:pPr marL="0" indent="0" algn="ctr">
              <a:buNone/>
            </a:pPr>
            <a:endParaRPr lang="en-US" baseline="30000" dirty="0" smtClean="0">
              <a:sym typeface="Wingdings" panose="05000000000000000000" pitchFamily="2" charset="2"/>
            </a:endParaRPr>
          </a:p>
          <a:p>
            <a:r>
              <a:rPr lang="en-US" dirty="0" smtClean="0"/>
              <a:t>We do our final check to make sure everything is balanced.</a:t>
            </a:r>
          </a:p>
          <a:p>
            <a:endParaRPr lang="en-US" dirty="0"/>
          </a:p>
          <a:p>
            <a:r>
              <a:rPr lang="en-US" dirty="0" smtClean="0"/>
              <a:t>There are a few options at your disposal for balancing redox equations.</a:t>
            </a:r>
            <a:endParaRPr lang="en-US" dirty="0"/>
          </a:p>
        </p:txBody>
      </p:sp>
    </p:spTree>
    <p:extLst>
      <p:ext uri="{BB962C8B-B14F-4D97-AF65-F5344CB8AC3E}">
        <p14:creationId xmlns:p14="http://schemas.microsoft.com/office/powerpoint/2010/main" val="26893526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2</a:t>
            </a:r>
            <a:endParaRPr lang="en-US" dirty="0"/>
          </a:p>
        </p:txBody>
      </p:sp>
      <p:sp>
        <p:nvSpPr>
          <p:cNvPr id="3" name="Content Placeholder 2"/>
          <p:cNvSpPr>
            <a:spLocks noGrp="1"/>
          </p:cNvSpPr>
          <p:nvPr>
            <p:ph idx="1"/>
          </p:nvPr>
        </p:nvSpPr>
        <p:spPr>
          <a:xfrm>
            <a:off x="457200" y="1600200"/>
            <a:ext cx="8382000" cy="4876800"/>
          </a:xfrm>
        </p:spPr>
        <p:txBody>
          <a:bodyPr/>
          <a:lstStyle/>
          <a:p>
            <a:pPr algn="ctr"/>
            <a:r>
              <a:rPr lang="en-US" sz="3600" dirty="0" smtClean="0"/>
              <a:t>OPTIONS</a:t>
            </a:r>
            <a:endParaRPr lang="en-US" dirty="0" smtClean="0"/>
          </a:p>
          <a:p>
            <a:endParaRPr lang="en-US" sz="1000" dirty="0"/>
          </a:p>
          <a:p>
            <a:r>
              <a:rPr lang="en-US" dirty="0" smtClean="0"/>
              <a:t>You can combine the half-reactions before you start to cancel out on each side.</a:t>
            </a:r>
          </a:p>
          <a:p>
            <a:pPr lvl="1"/>
            <a:r>
              <a:rPr lang="en-US" dirty="0" smtClean="0"/>
              <a:t>Many people find this easier to do.</a:t>
            </a:r>
          </a:p>
          <a:p>
            <a:pPr lvl="1"/>
            <a:endParaRPr lang="en-US" dirty="0"/>
          </a:p>
          <a:p>
            <a:r>
              <a:rPr lang="en-US" dirty="0" smtClean="0"/>
              <a:t>We had the HNO</a:t>
            </a:r>
            <a:r>
              <a:rPr lang="en-US" baseline="-25000" dirty="0" smtClean="0"/>
              <a:t>2</a:t>
            </a:r>
            <a:r>
              <a:rPr lang="en-US" baseline="30000" dirty="0" smtClean="0"/>
              <a:t>-1</a:t>
            </a:r>
            <a:r>
              <a:rPr lang="en-US" dirty="0" smtClean="0"/>
              <a:t> ion present.  When we went to work that half-reaction, we left it as HNO</a:t>
            </a:r>
            <a:r>
              <a:rPr lang="en-US" baseline="-25000" dirty="0" smtClean="0"/>
              <a:t>2</a:t>
            </a:r>
            <a:r>
              <a:rPr lang="en-US" baseline="30000" dirty="0" smtClean="0"/>
              <a:t>-1</a:t>
            </a:r>
            <a:r>
              <a:rPr lang="en-US" dirty="0" smtClean="0"/>
              <a:t>.   We could have removed the H and used NO</a:t>
            </a:r>
            <a:r>
              <a:rPr lang="en-US" baseline="-25000" dirty="0" smtClean="0"/>
              <a:t>2</a:t>
            </a:r>
            <a:r>
              <a:rPr lang="en-US" baseline="30000" dirty="0" smtClean="0"/>
              <a:t>-1</a:t>
            </a:r>
            <a:r>
              <a:rPr lang="en-US" dirty="0" smtClean="0"/>
              <a:t> to work the problem through.  Sometimes you get another equally valid balanced equation.  Both are correct and would get full credit.</a:t>
            </a:r>
            <a:endParaRPr lang="en-US" dirty="0"/>
          </a:p>
        </p:txBody>
      </p:sp>
    </p:spTree>
    <p:extLst>
      <p:ext uri="{BB962C8B-B14F-4D97-AF65-F5344CB8AC3E}">
        <p14:creationId xmlns:p14="http://schemas.microsoft.com/office/powerpoint/2010/main" val="23145384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noAutofit/>
          </a:bodyPr>
          <a:lstStyle/>
          <a:p>
            <a:pPr algn="ctr"/>
            <a:r>
              <a:rPr lang="en-US" sz="4400" dirty="0" smtClean="0"/>
              <a:t>Summary of Redox Steps </a:t>
            </a:r>
            <a:br>
              <a:rPr lang="en-US" sz="4400" dirty="0" smtClean="0"/>
            </a:br>
            <a:r>
              <a:rPr lang="en-US" sz="4400" dirty="0" smtClean="0"/>
              <a:t>for Basic Medium </a:t>
            </a:r>
            <a:endParaRPr lang="en-US" sz="4400" dirty="0"/>
          </a:p>
        </p:txBody>
      </p:sp>
      <p:sp>
        <p:nvSpPr>
          <p:cNvPr id="3" name="Content Placeholder 2"/>
          <p:cNvSpPr>
            <a:spLocks noGrp="1"/>
          </p:cNvSpPr>
          <p:nvPr>
            <p:ph idx="1"/>
          </p:nvPr>
        </p:nvSpPr>
        <p:spPr>
          <a:xfrm>
            <a:off x="228600" y="1981200"/>
            <a:ext cx="8686800" cy="4495800"/>
          </a:xfrm>
        </p:spPr>
        <p:txBody>
          <a:bodyPr>
            <a:normAutofit lnSpcReduction="10000"/>
          </a:bodyPr>
          <a:lstStyle/>
          <a:p>
            <a:pPr marL="0" indent="0">
              <a:buNone/>
            </a:pPr>
            <a:r>
              <a:rPr lang="en-US" dirty="0" smtClean="0"/>
              <a:t>1.  Determine the oxidation states of each atom.</a:t>
            </a:r>
          </a:p>
          <a:p>
            <a:pPr marL="0" indent="0">
              <a:buNone/>
            </a:pPr>
            <a:r>
              <a:rPr lang="en-US" dirty="0" smtClean="0"/>
              <a:t>2.  Write out the oxidized and reduced species and set up    	their respective half-reactions</a:t>
            </a:r>
          </a:p>
          <a:p>
            <a:pPr marL="0" indent="0">
              <a:buNone/>
            </a:pPr>
            <a:r>
              <a:rPr lang="en-US" dirty="0" smtClean="0"/>
              <a:t>3.  Balance the atoms (other than O and H).</a:t>
            </a:r>
          </a:p>
          <a:p>
            <a:pPr marL="0" indent="0">
              <a:buNone/>
            </a:pPr>
            <a:r>
              <a:rPr lang="en-US" dirty="0" smtClean="0"/>
              <a:t>4.  Balance the Oxygen by adding water as needed.</a:t>
            </a:r>
          </a:p>
          <a:p>
            <a:pPr marL="0" indent="0">
              <a:buNone/>
            </a:pPr>
            <a:r>
              <a:rPr lang="en-US" dirty="0" smtClean="0"/>
              <a:t>5.  Balance the Hydrogen by adding H</a:t>
            </a:r>
            <a:r>
              <a:rPr lang="en-US" baseline="30000" dirty="0" smtClean="0"/>
              <a:t>+1</a:t>
            </a:r>
            <a:r>
              <a:rPr lang="en-US" dirty="0" smtClean="0"/>
              <a:t> as needed.</a:t>
            </a:r>
          </a:p>
          <a:p>
            <a:pPr marL="0" indent="0">
              <a:buNone/>
            </a:pPr>
            <a:r>
              <a:rPr lang="en-US" dirty="0" smtClean="0"/>
              <a:t>6.  Add Hydroxide Ion to each side to make the H</a:t>
            </a:r>
            <a:r>
              <a:rPr lang="en-US" baseline="30000" dirty="0" smtClean="0"/>
              <a:t>+1</a:t>
            </a:r>
            <a:r>
              <a:rPr lang="en-US" dirty="0" smtClean="0"/>
              <a:t> ion     	become water and add free OH</a:t>
            </a:r>
            <a:r>
              <a:rPr lang="en-US" baseline="30000" dirty="0" smtClean="0"/>
              <a:t>-1</a:t>
            </a:r>
            <a:r>
              <a:rPr lang="en-US" dirty="0" smtClean="0"/>
              <a:t> ions to the other side.</a:t>
            </a:r>
          </a:p>
          <a:p>
            <a:pPr marL="0" indent="0">
              <a:buNone/>
            </a:pPr>
            <a:r>
              <a:rPr lang="en-US" dirty="0"/>
              <a:t>7</a:t>
            </a:r>
            <a:r>
              <a:rPr lang="en-US" dirty="0" smtClean="0"/>
              <a:t>.  Add the number of electrons needed to balance the  	equation according to charge.</a:t>
            </a:r>
          </a:p>
          <a:p>
            <a:pPr marL="0" indent="0">
              <a:buNone/>
            </a:pPr>
            <a:r>
              <a:rPr lang="en-US" dirty="0" smtClean="0"/>
              <a:t>8.  Combine the two half reactions</a:t>
            </a:r>
            <a:endParaRPr lang="en-US" dirty="0"/>
          </a:p>
        </p:txBody>
      </p:sp>
    </p:spTree>
    <p:extLst>
      <p:ext uri="{BB962C8B-B14F-4D97-AF65-F5344CB8AC3E}">
        <p14:creationId xmlns:p14="http://schemas.microsoft.com/office/powerpoint/2010/main" val="1731515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Before we work the problem</a:t>
            </a:r>
            <a:endParaRPr lang="en-US" dirty="0"/>
          </a:p>
        </p:txBody>
      </p:sp>
      <p:sp>
        <p:nvSpPr>
          <p:cNvPr id="3" name="Content Placeholder 2"/>
          <p:cNvSpPr>
            <a:spLocks noGrp="1"/>
          </p:cNvSpPr>
          <p:nvPr>
            <p:ph idx="1"/>
          </p:nvPr>
        </p:nvSpPr>
        <p:spPr/>
        <p:txBody>
          <a:bodyPr>
            <a:normAutofit lnSpcReduction="10000"/>
          </a:bodyPr>
          <a:lstStyle/>
          <a:p>
            <a:r>
              <a:rPr lang="en-US" sz="2800" dirty="0"/>
              <a:t>Also, it makes quite a bit of difference if the reaction is taking place in either acidic or basic medium.   </a:t>
            </a:r>
            <a:endParaRPr lang="en-US" sz="2800" dirty="0" smtClean="0"/>
          </a:p>
          <a:p>
            <a:r>
              <a:rPr lang="en-US" sz="2800" dirty="0" smtClean="0"/>
              <a:t>How </a:t>
            </a:r>
            <a:r>
              <a:rPr lang="en-US" sz="2800" dirty="0"/>
              <a:t>do you know which one, you ask ?   </a:t>
            </a:r>
            <a:endParaRPr lang="en-US" sz="2800" dirty="0" smtClean="0"/>
          </a:p>
          <a:p>
            <a:r>
              <a:rPr lang="en-US" sz="2800" dirty="0" smtClean="0"/>
              <a:t>Well</a:t>
            </a:r>
            <a:r>
              <a:rPr lang="en-US" sz="2800" dirty="0"/>
              <a:t>, sometimes they will actually just come out and tell you.    </a:t>
            </a:r>
            <a:endParaRPr lang="en-US" sz="2800" dirty="0" smtClean="0"/>
          </a:p>
          <a:p>
            <a:r>
              <a:rPr lang="en-US" sz="2800" dirty="0" smtClean="0"/>
              <a:t>Other </a:t>
            </a:r>
            <a:r>
              <a:rPr lang="en-US" sz="2800" dirty="0"/>
              <a:t>times, there is a known acidic or basic species in the problem.  In other words, if the reaction is swimming in Sulfuric Acid (H</a:t>
            </a:r>
            <a:r>
              <a:rPr lang="en-US" sz="2800" baseline="-25000" dirty="0"/>
              <a:t>2</a:t>
            </a:r>
            <a:r>
              <a:rPr lang="en-US" sz="2800" dirty="0"/>
              <a:t>SO</a:t>
            </a:r>
            <a:r>
              <a:rPr lang="en-US" sz="2800" baseline="-25000" dirty="0"/>
              <a:t>4</a:t>
            </a:r>
            <a:r>
              <a:rPr lang="en-US" sz="2800" dirty="0"/>
              <a:t>) then we can be confident that it is in acidic medium.</a:t>
            </a:r>
          </a:p>
          <a:p>
            <a:endParaRPr lang="en-US" dirty="0"/>
          </a:p>
        </p:txBody>
      </p:sp>
    </p:spTree>
    <p:extLst>
      <p:ext uri="{BB962C8B-B14F-4D97-AF65-F5344CB8AC3E}">
        <p14:creationId xmlns:p14="http://schemas.microsoft.com/office/powerpoint/2010/main" val="3101637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1    (acidic)</a:t>
            </a:r>
            <a:endParaRPr lang="en-US" dirty="0"/>
          </a:p>
        </p:txBody>
      </p:sp>
      <p:sp>
        <p:nvSpPr>
          <p:cNvPr id="3" name="Content Placeholder 2"/>
          <p:cNvSpPr>
            <a:spLocks noGrp="1"/>
          </p:cNvSpPr>
          <p:nvPr>
            <p:ph idx="1"/>
          </p:nvPr>
        </p:nvSpPr>
        <p:spPr/>
        <p:txBody>
          <a:bodyPr>
            <a:normAutofit lnSpcReduction="10000"/>
          </a:bodyPr>
          <a:lstStyle/>
          <a:p>
            <a:r>
              <a:rPr lang="en-US" dirty="0"/>
              <a:t>Let’s walk through a </a:t>
            </a:r>
            <a:r>
              <a:rPr lang="en-US" dirty="0" smtClean="0"/>
              <a:t>redox </a:t>
            </a:r>
            <a:r>
              <a:rPr lang="en-US" dirty="0"/>
              <a:t>problem.  Each step will be explained as we go.</a:t>
            </a:r>
          </a:p>
          <a:p>
            <a:r>
              <a:rPr lang="en-US" dirty="0"/>
              <a:t>Example:    MnO</a:t>
            </a:r>
            <a:r>
              <a:rPr lang="en-US" baseline="-25000" dirty="0"/>
              <a:t>4</a:t>
            </a:r>
            <a:r>
              <a:rPr lang="en-US" baseline="30000" dirty="0"/>
              <a:t>-1</a:t>
            </a:r>
            <a:r>
              <a:rPr lang="en-US" dirty="0"/>
              <a:t> </a:t>
            </a:r>
            <a:r>
              <a:rPr lang="en-US" dirty="0" smtClean="0"/>
              <a:t>+  </a:t>
            </a:r>
            <a:r>
              <a:rPr lang="en-US" dirty="0"/>
              <a:t>Fe</a:t>
            </a:r>
            <a:r>
              <a:rPr lang="en-US" baseline="30000" dirty="0"/>
              <a:t>+2</a:t>
            </a:r>
            <a:r>
              <a:rPr lang="en-US" dirty="0"/>
              <a:t> </a:t>
            </a:r>
            <a:r>
              <a:rPr lang="en-US" dirty="0" smtClean="0">
                <a:sym typeface="Wingdings"/>
              </a:rPr>
              <a:t></a:t>
            </a:r>
            <a:r>
              <a:rPr lang="en-US" dirty="0" smtClean="0"/>
              <a:t>  </a:t>
            </a:r>
            <a:r>
              <a:rPr lang="en-US" dirty="0"/>
              <a:t>Fe</a:t>
            </a:r>
            <a:r>
              <a:rPr lang="en-US" baseline="30000" dirty="0"/>
              <a:t>+3</a:t>
            </a:r>
            <a:r>
              <a:rPr lang="en-US" dirty="0"/>
              <a:t> </a:t>
            </a:r>
            <a:r>
              <a:rPr lang="en-US" dirty="0" smtClean="0"/>
              <a:t>+ Mn</a:t>
            </a:r>
            <a:r>
              <a:rPr lang="en-US" baseline="30000" dirty="0" smtClean="0"/>
              <a:t>+2</a:t>
            </a:r>
            <a:r>
              <a:rPr lang="en-US" dirty="0"/>
              <a:t>	(acidic</a:t>
            </a:r>
            <a:r>
              <a:rPr lang="en-US" dirty="0" smtClean="0"/>
              <a:t>)</a:t>
            </a:r>
          </a:p>
          <a:p>
            <a:r>
              <a:rPr lang="en-US" dirty="0" smtClean="0"/>
              <a:t>First we need to determine the oxidation states of each atom in the problem.</a:t>
            </a:r>
          </a:p>
          <a:p>
            <a:r>
              <a:rPr lang="en-US" dirty="0" smtClean="0"/>
              <a:t>Reactants: </a:t>
            </a:r>
            <a:r>
              <a:rPr lang="en-US" dirty="0" err="1" smtClean="0"/>
              <a:t>Mn</a:t>
            </a:r>
            <a:r>
              <a:rPr lang="en-US" dirty="0" smtClean="0"/>
              <a:t> </a:t>
            </a:r>
            <a:r>
              <a:rPr lang="en-US" dirty="0" smtClean="0">
                <a:sym typeface="Wingdings" panose="05000000000000000000" pitchFamily="2" charset="2"/>
              </a:rPr>
              <a:t> + 7        O  - 2        Fe   + 2</a:t>
            </a:r>
          </a:p>
          <a:p>
            <a:r>
              <a:rPr lang="en-US" dirty="0" smtClean="0">
                <a:sym typeface="Wingdings" panose="05000000000000000000" pitchFamily="2" charset="2"/>
              </a:rPr>
              <a:t>Products:   Fe   + 3        </a:t>
            </a:r>
            <a:r>
              <a:rPr lang="en-US" dirty="0" err="1" smtClean="0">
                <a:sym typeface="Wingdings" panose="05000000000000000000" pitchFamily="2" charset="2"/>
              </a:rPr>
              <a:t>Mn</a:t>
            </a:r>
            <a:r>
              <a:rPr lang="en-US" dirty="0" smtClean="0">
                <a:sym typeface="Wingdings" panose="05000000000000000000" pitchFamily="2" charset="2"/>
              </a:rPr>
              <a:t>   + 2</a:t>
            </a:r>
            <a:endParaRPr lang="en-US" dirty="0"/>
          </a:p>
          <a:p>
            <a:r>
              <a:rPr lang="en-US" dirty="0"/>
              <a:t>We split this into a reduction and an oxidation, which is usually termed the reduction half-reaction and the oxidation half-reaction. </a:t>
            </a:r>
            <a:endParaRPr lang="en-US" dirty="0" smtClean="0"/>
          </a:p>
          <a:p>
            <a:r>
              <a:rPr lang="en-US" dirty="0" smtClean="0"/>
              <a:t>We </a:t>
            </a:r>
            <a:r>
              <a:rPr lang="en-US" dirty="0"/>
              <a:t>will do the reduction half-reaction first. </a:t>
            </a:r>
            <a:r>
              <a:rPr lang="en-US" dirty="0" smtClean="0"/>
              <a:t>we </a:t>
            </a:r>
            <a:r>
              <a:rPr lang="en-US" dirty="0"/>
              <a:t>see that the </a:t>
            </a:r>
            <a:r>
              <a:rPr lang="en-US" dirty="0" err="1"/>
              <a:t>Mn</a:t>
            </a:r>
            <a:r>
              <a:rPr lang="en-US" dirty="0"/>
              <a:t> is being reduced.  </a:t>
            </a:r>
            <a:endParaRPr lang="en-US" dirty="0"/>
          </a:p>
        </p:txBody>
      </p:sp>
    </p:spTree>
    <p:extLst>
      <p:ext uri="{BB962C8B-B14F-4D97-AF65-F5344CB8AC3E}">
        <p14:creationId xmlns:p14="http://schemas.microsoft.com/office/powerpoint/2010/main" val="1496415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1   First Step</a:t>
            </a:r>
            <a:endParaRPr lang="en-US" dirty="0"/>
          </a:p>
        </p:txBody>
      </p:sp>
      <p:sp>
        <p:nvSpPr>
          <p:cNvPr id="3" name="Content Placeholder 2"/>
          <p:cNvSpPr>
            <a:spLocks noGrp="1"/>
          </p:cNvSpPr>
          <p:nvPr>
            <p:ph idx="1"/>
          </p:nvPr>
        </p:nvSpPr>
        <p:spPr/>
        <p:txBody>
          <a:bodyPr/>
          <a:lstStyle/>
          <a:p>
            <a:r>
              <a:rPr lang="en-US" dirty="0"/>
              <a:t>So our half-reaction is going to look like.</a:t>
            </a:r>
          </a:p>
          <a:p>
            <a:r>
              <a:rPr lang="en-US" dirty="0"/>
              <a:t>Reduction:  MnO</a:t>
            </a:r>
            <a:r>
              <a:rPr lang="en-US" baseline="-25000" dirty="0"/>
              <a:t>4</a:t>
            </a:r>
            <a:r>
              <a:rPr lang="en-US" baseline="30000" dirty="0"/>
              <a:t>-1</a:t>
            </a:r>
            <a:r>
              <a:rPr lang="en-US" dirty="0"/>
              <a:t>   </a:t>
            </a:r>
            <a:r>
              <a:rPr lang="en-US" dirty="0">
                <a:sym typeface="Wingdings"/>
              </a:rPr>
              <a:t></a:t>
            </a:r>
            <a:r>
              <a:rPr lang="en-US" dirty="0"/>
              <a:t>  Mn</a:t>
            </a:r>
            <a:r>
              <a:rPr lang="en-US" baseline="30000" dirty="0"/>
              <a:t>+2    </a:t>
            </a:r>
            <a:r>
              <a:rPr lang="en-US" baseline="-25000" dirty="0"/>
              <a:t>  </a:t>
            </a:r>
            <a:r>
              <a:rPr lang="en-US" dirty="0" err="1"/>
              <a:t>Mn</a:t>
            </a:r>
            <a:r>
              <a:rPr lang="en-US" dirty="0"/>
              <a:t> goes from +7  </a:t>
            </a:r>
            <a:r>
              <a:rPr lang="en-US" dirty="0">
                <a:sym typeface="Wingdings"/>
              </a:rPr>
              <a:t></a:t>
            </a:r>
            <a:r>
              <a:rPr lang="en-US" dirty="0"/>
              <a:t>  +</a:t>
            </a:r>
            <a:r>
              <a:rPr lang="en-US" dirty="0" smtClean="0"/>
              <a:t>2</a:t>
            </a:r>
          </a:p>
          <a:p>
            <a:endParaRPr lang="en-US" dirty="0"/>
          </a:p>
          <a:p>
            <a:r>
              <a:rPr lang="en-US" dirty="0"/>
              <a:t>FIRST STEP:  Since the atoms of </a:t>
            </a:r>
            <a:r>
              <a:rPr lang="en-US" dirty="0" err="1"/>
              <a:t>Mn</a:t>
            </a:r>
            <a:r>
              <a:rPr lang="en-US" dirty="0"/>
              <a:t> are balanced, we then balance the </a:t>
            </a:r>
            <a:r>
              <a:rPr lang="en-US" u="sng" dirty="0"/>
              <a:t>Oxygen</a:t>
            </a:r>
            <a:r>
              <a:rPr lang="en-US" dirty="0"/>
              <a:t> by adding water.  That means 4 water molecules on the product side.  Our equation becomes	</a:t>
            </a:r>
          </a:p>
          <a:p>
            <a:pPr marL="0" indent="0" algn="ctr">
              <a:buNone/>
            </a:pPr>
            <a:r>
              <a:rPr lang="en-US" sz="3200" dirty="0" smtClean="0"/>
              <a:t> MnO</a:t>
            </a:r>
            <a:r>
              <a:rPr lang="en-US" sz="3200" baseline="-25000" dirty="0" smtClean="0"/>
              <a:t>4</a:t>
            </a:r>
            <a:r>
              <a:rPr lang="en-US" sz="3200" baseline="30000" dirty="0" smtClean="0"/>
              <a:t>-1</a:t>
            </a:r>
            <a:r>
              <a:rPr lang="en-US" sz="3200" dirty="0" smtClean="0"/>
              <a:t>  </a:t>
            </a:r>
            <a:r>
              <a:rPr lang="en-US" sz="3200" dirty="0">
                <a:sym typeface="Wingdings"/>
              </a:rPr>
              <a:t></a:t>
            </a:r>
            <a:r>
              <a:rPr lang="en-US" sz="3200" dirty="0"/>
              <a:t>  Mn</a:t>
            </a:r>
            <a:r>
              <a:rPr lang="en-US" sz="3200" baseline="30000" dirty="0"/>
              <a:t>+2</a:t>
            </a:r>
            <a:r>
              <a:rPr lang="en-US" sz="3200" dirty="0"/>
              <a:t>  +  </a:t>
            </a:r>
            <a:r>
              <a:rPr lang="en-US" sz="3200" b="1" dirty="0"/>
              <a:t>4 </a:t>
            </a:r>
            <a:r>
              <a:rPr lang="en-US" sz="3200" b="1" dirty="0" smtClean="0"/>
              <a:t>H</a:t>
            </a:r>
            <a:r>
              <a:rPr lang="en-US" sz="3200" b="1" baseline="-25000" dirty="0" smtClean="0"/>
              <a:t>2</a:t>
            </a:r>
            <a:r>
              <a:rPr lang="en-US" sz="3200" b="1" dirty="0" smtClean="0"/>
              <a:t>O</a:t>
            </a:r>
          </a:p>
          <a:p>
            <a:r>
              <a:rPr lang="en-US" dirty="0" smtClean="0"/>
              <a:t>Notice the water adds H</a:t>
            </a:r>
            <a:r>
              <a:rPr lang="en-US" baseline="30000" dirty="0" smtClean="0"/>
              <a:t>+1</a:t>
            </a:r>
            <a:r>
              <a:rPr lang="en-US" dirty="0" smtClean="0"/>
              <a:t> ions that are not present on the other side.  No problem – we will take care of that in the next step.</a:t>
            </a:r>
            <a:endParaRPr lang="en-US" dirty="0"/>
          </a:p>
          <a:p>
            <a:endParaRPr lang="en-US" dirty="0"/>
          </a:p>
          <a:p>
            <a:endParaRPr lang="en-US" dirty="0"/>
          </a:p>
        </p:txBody>
      </p:sp>
    </p:spTree>
    <p:extLst>
      <p:ext uri="{BB962C8B-B14F-4D97-AF65-F5344CB8AC3E}">
        <p14:creationId xmlns:p14="http://schemas.microsoft.com/office/powerpoint/2010/main" val="3249389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Problem # </a:t>
            </a:r>
            <a:r>
              <a:rPr lang="en-US" dirty="0" smtClean="0"/>
              <a:t>1   Second Step</a:t>
            </a:r>
            <a:endParaRPr lang="en-US" dirty="0"/>
          </a:p>
        </p:txBody>
      </p:sp>
      <p:sp>
        <p:nvSpPr>
          <p:cNvPr id="3" name="Content Placeholder 2"/>
          <p:cNvSpPr>
            <a:spLocks noGrp="1"/>
          </p:cNvSpPr>
          <p:nvPr>
            <p:ph idx="1"/>
          </p:nvPr>
        </p:nvSpPr>
        <p:spPr/>
        <p:txBody>
          <a:bodyPr/>
          <a:lstStyle/>
          <a:p>
            <a:r>
              <a:rPr lang="en-US" dirty="0" smtClean="0"/>
              <a:t>Here is what we have so far.</a:t>
            </a:r>
          </a:p>
          <a:p>
            <a:pPr lvl="1"/>
            <a:r>
              <a:rPr lang="en-US" sz="2800" dirty="0"/>
              <a:t>MnO</a:t>
            </a:r>
            <a:r>
              <a:rPr lang="en-US" sz="2800" baseline="-25000" dirty="0"/>
              <a:t>4</a:t>
            </a:r>
            <a:r>
              <a:rPr lang="en-US" sz="2800" baseline="30000" dirty="0"/>
              <a:t>-1</a:t>
            </a:r>
            <a:r>
              <a:rPr lang="en-US" sz="2800" dirty="0"/>
              <a:t>  </a:t>
            </a:r>
            <a:r>
              <a:rPr lang="en-US" sz="2800" dirty="0">
                <a:sym typeface="Wingdings"/>
              </a:rPr>
              <a:t></a:t>
            </a:r>
            <a:r>
              <a:rPr lang="en-US" sz="2800" dirty="0"/>
              <a:t>  Mn</a:t>
            </a:r>
            <a:r>
              <a:rPr lang="en-US" sz="2800" baseline="30000" dirty="0"/>
              <a:t>+2</a:t>
            </a:r>
            <a:r>
              <a:rPr lang="en-US" sz="2800" dirty="0"/>
              <a:t>  +  </a:t>
            </a:r>
            <a:r>
              <a:rPr lang="en-US" sz="2800" b="1" dirty="0"/>
              <a:t>4 H</a:t>
            </a:r>
            <a:r>
              <a:rPr lang="en-US" sz="2800" b="1" baseline="-25000" dirty="0"/>
              <a:t>2</a:t>
            </a:r>
            <a:r>
              <a:rPr lang="en-US" sz="2800" b="1" dirty="0"/>
              <a:t>O</a:t>
            </a:r>
          </a:p>
          <a:p>
            <a:pPr lvl="1"/>
            <a:endParaRPr lang="en-US" dirty="0" smtClean="0"/>
          </a:p>
          <a:p>
            <a:endParaRPr lang="en-US" dirty="0"/>
          </a:p>
          <a:p>
            <a:r>
              <a:rPr lang="en-US" dirty="0" smtClean="0"/>
              <a:t>SECOND </a:t>
            </a:r>
            <a:r>
              <a:rPr lang="en-US" dirty="0"/>
              <a:t>STEP:  Add Hydrogen Ions to the other side to balance the Hydrogen.   We need to add 8 H</a:t>
            </a:r>
            <a:r>
              <a:rPr lang="en-US" baseline="30000" dirty="0"/>
              <a:t>+1</a:t>
            </a:r>
            <a:r>
              <a:rPr lang="en-US" dirty="0"/>
              <a:t> to the reactant side to balance the 8 Hydrogen atoms in water.</a:t>
            </a:r>
          </a:p>
          <a:p>
            <a:pPr marL="0" indent="0" algn="ctr">
              <a:buNone/>
            </a:pPr>
            <a:r>
              <a:rPr lang="en-US" sz="3200" b="1" dirty="0" smtClean="0"/>
              <a:t> 8 </a:t>
            </a:r>
            <a:r>
              <a:rPr lang="en-US" sz="3200" b="1" dirty="0"/>
              <a:t>H</a:t>
            </a:r>
            <a:r>
              <a:rPr lang="en-US" sz="3200" b="1" baseline="30000" dirty="0"/>
              <a:t>+1</a:t>
            </a:r>
            <a:r>
              <a:rPr lang="en-US" sz="3200" dirty="0"/>
              <a:t>  </a:t>
            </a:r>
            <a:r>
              <a:rPr lang="en-US" sz="3200" dirty="0" smtClean="0"/>
              <a:t>+  </a:t>
            </a:r>
            <a:r>
              <a:rPr lang="en-US" sz="3200" dirty="0"/>
              <a:t>MnO</a:t>
            </a:r>
            <a:r>
              <a:rPr lang="en-US" sz="3200" baseline="-25000" dirty="0"/>
              <a:t>4</a:t>
            </a:r>
            <a:r>
              <a:rPr lang="en-US" sz="3200" baseline="30000" dirty="0"/>
              <a:t>-1</a:t>
            </a:r>
            <a:r>
              <a:rPr lang="en-US" sz="3200" dirty="0"/>
              <a:t> </a:t>
            </a:r>
            <a:r>
              <a:rPr lang="en-US" sz="3200" dirty="0" smtClean="0"/>
              <a:t> </a:t>
            </a:r>
            <a:r>
              <a:rPr lang="en-US" sz="3200" dirty="0" smtClean="0">
                <a:sym typeface="Wingdings"/>
              </a:rPr>
              <a:t></a:t>
            </a:r>
            <a:r>
              <a:rPr lang="en-US" sz="3200" dirty="0" smtClean="0"/>
              <a:t>  </a:t>
            </a:r>
            <a:r>
              <a:rPr lang="en-US" sz="3200" dirty="0"/>
              <a:t>Mn</a:t>
            </a:r>
            <a:r>
              <a:rPr lang="en-US" sz="3200" baseline="30000" dirty="0"/>
              <a:t>+2</a:t>
            </a:r>
            <a:r>
              <a:rPr lang="en-US" sz="3200" dirty="0"/>
              <a:t>  +  4 H</a:t>
            </a:r>
            <a:r>
              <a:rPr lang="en-US" sz="3200" baseline="-25000" dirty="0"/>
              <a:t>2</a:t>
            </a:r>
            <a:r>
              <a:rPr lang="en-US" sz="3200" dirty="0"/>
              <a:t>O</a:t>
            </a:r>
          </a:p>
          <a:p>
            <a:endParaRPr lang="en-US" dirty="0"/>
          </a:p>
        </p:txBody>
      </p:sp>
    </p:spTree>
    <p:extLst>
      <p:ext uri="{BB962C8B-B14F-4D97-AF65-F5344CB8AC3E}">
        <p14:creationId xmlns:p14="http://schemas.microsoft.com/office/powerpoint/2010/main" val="867840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1    Third Step</a:t>
            </a:r>
            <a:endParaRPr lang="en-US" dirty="0"/>
          </a:p>
        </p:txBody>
      </p:sp>
      <p:sp>
        <p:nvSpPr>
          <p:cNvPr id="3" name="Content Placeholder 2"/>
          <p:cNvSpPr>
            <a:spLocks noGrp="1"/>
          </p:cNvSpPr>
          <p:nvPr>
            <p:ph idx="1"/>
          </p:nvPr>
        </p:nvSpPr>
        <p:spPr>
          <a:xfrm>
            <a:off x="228600" y="1600200"/>
            <a:ext cx="8686800" cy="4876800"/>
          </a:xfrm>
        </p:spPr>
        <p:txBody>
          <a:bodyPr>
            <a:normAutofit/>
          </a:bodyPr>
          <a:lstStyle/>
          <a:p>
            <a:r>
              <a:rPr lang="en-US" dirty="0" smtClean="0"/>
              <a:t>Here is what we have so far.	</a:t>
            </a:r>
            <a:endParaRPr lang="en-US" dirty="0"/>
          </a:p>
          <a:p>
            <a:pPr marL="0" indent="0">
              <a:buNone/>
            </a:pPr>
            <a:r>
              <a:rPr lang="en-US" b="1" dirty="0" smtClean="0"/>
              <a:t>	</a:t>
            </a:r>
            <a:r>
              <a:rPr lang="en-US" sz="2800" b="1" dirty="0" smtClean="0"/>
              <a:t>8 </a:t>
            </a:r>
            <a:r>
              <a:rPr lang="en-US" sz="2800" b="1" dirty="0"/>
              <a:t>H</a:t>
            </a:r>
            <a:r>
              <a:rPr lang="en-US" sz="2800" b="1" baseline="30000" dirty="0"/>
              <a:t>+1</a:t>
            </a:r>
            <a:r>
              <a:rPr lang="en-US" sz="2800" dirty="0"/>
              <a:t>  +  MnO</a:t>
            </a:r>
            <a:r>
              <a:rPr lang="en-US" sz="2800" baseline="-25000" dirty="0"/>
              <a:t>4</a:t>
            </a:r>
            <a:r>
              <a:rPr lang="en-US" sz="2800" baseline="30000" dirty="0"/>
              <a:t>-1</a:t>
            </a:r>
            <a:r>
              <a:rPr lang="en-US" sz="2800" dirty="0"/>
              <a:t>  </a:t>
            </a:r>
            <a:r>
              <a:rPr lang="en-US" sz="2800" dirty="0">
                <a:sym typeface="Wingdings"/>
              </a:rPr>
              <a:t></a:t>
            </a:r>
            <a:r>
              <a:rPr lang="en-US" sz="2800" dirty="0"/>
              <a:t>  Mn</a:t>
            </a:r>
            <a:r>
              <a:rPr lang="en-US" sz="2800" baseline="30000" dirty="0"/>
              <a:t>+2</a:t>
            </a:r>
            <a:r>
              <a:rPr lang="en-US" sz="2800" dirty="0"/>
              <a:t>  +  4 H</a:t>
            </a:r>
            <a:r>
              <a:rPr lang="en-US" sz="2800" baseline="-25000" dirty="0"/>
              <a:t>2</a:t>
            </a:r>
            <a:r>
              <a:rPr lang="en-US" sz="2800" dirty="0"/>
              <a:t>O</a:t>
            </a:r>
          </a:p>
          <a:p>
            <a:endParaRPr lang="en-US" dirty="0" smtClean="0"/>
          </a:p>
          <a:p>
            <a:r>
              <a:rPr lang="en-US" dirty="0"/>
              <a:t>THIRD STEP:   We need to balance according to charge.  Total up the charges on each side and then add electrons so the charges balance.  </a:t>
            </a:r>
            <a:endParaRPr lang="en-US" dirty="0" smtClean="0"/>
          </a:p>
          <a:p>
            <a:r>
              <a:rPr lang="en-US" dirty="0" smtClean="0"/>
              <a:t> </a:t>
            </a:r>
            <a:r>
              <a:rPr lang="en-US" dirty="0"/>
              <a:t>Remember that redox is about changing charges on atoms</a:t>
            </a:r>
            <a:r>
              <a:rPr lang="en-US" dirty="0" smtClean="0"/>
              <a:t>.</a:t>
            </a:r>
          </a:p>
          <a:p>
            <a:r>
              <a:rPr lang="en-US" dirty="0" smtClean="0"/>
              <a:t> The </a:t>
            </a:r>
            <a:r>
              <a:rPr lang="en-US" dirty="0"/>
              <a:t>reactant side is a +7 and the product side is +2.  So we need to add 5 e- to the reactant side.</a:t>
            </a:r>
          </a:p>
          <a:p>
            <a:pPr marL="0" indent="0">
              <a:buNone/>
            </a:pPr>
            <a:r>
              <a:rPr lang="en-US" b="1" dirty="0" smtClean="0"/>
              <a:t>	</a:t>
            </a:r>
            <a:r>
              <a:rPr lang="en-US" sz="3200" b="1" dirty="0" smtClean="0"/>
              <a:t>5 </a:t>
            </a:r>
            <a:r>
              <a:rPr lang="en-US" sz="3200" b="1" dirty="0"/>
              <a:t>e</a:t>
            </a:r>
            <a:r>
              <a:rPr lang="en-US" sz="3200" b="1" baseline="30000" dirty="0"/>
              <a:t>-1</a:t>
            </a:r>
            <a:r>
              <a:rPr lang="en-US" sz="3200" dirty="0"/>
              <a:t> </a:t>
            </a:r>
            <a:r>
              <a:rPr lang="en-US" sz="3200" dirty="0" smtClean="0"/>
              <a:t>+ 8 </a:t>
            </a:r>
            <a:r>
              <a:rPr lang="en-US" sz="3200" dirty="0"/>
              <a:t>H</a:t>
            </a:r>
            <a:r>
              <a:rPr lang="en-US" sz="3200" baseline="30000" dirty="0"/>
              <a:t>+1</a:t>
            </a:r>
            <a:r>
              <a:rPr lang="en-US" sz="3200" dirty="0"/>
              <a:t> </a:t>
            </a:r>
            <a:r>
              <a:rPr lang="en-US" sz="3200" dirty="0" smtClean="0"/>
              <a:t>+ MnO</a:t>
            </a:r>
            <a:r>
              <a:rPr lang="en-US" sz="3200" baseline="-25000" dirty="0" smtClean="0"/>
              <a:t>4</a:t>
            </a:r>
            <a:r>
              <a:rPr lang="en-US" sz="3200" baseline="30000" dirty="0" smtClean="0"/>
              <a:t>-1</a:t>
            </a:r>
            <a:r>
              <a:rPr lang="en-US" sz="3200" dirty="0" smtClean="0"/>
              <a:t>  </a:t>
            </a:r>
            <a:r>
              <a:rPr lang="en-US" sz="3200" dirty="0" smtClean="0">
                <a:sym typeface="Wingdings"/>
              </a:rPr>
              <a:t></a:t>
            </a:r>
            <a:r>
              <a:rPr lang="en-US" sz="3200" dirty="0" smtClean="0"/>
              <a:t> Mn</a:t>
            </a:r>
            <a:r>
              <a:rPr lang="en-US" sz="3200" baseline="30000" dirty="0" smtClean="0"/>
              <a:t>+2</a:t>
            </a:r>
            <a:r>
              <a:rPr lang="en-US" sz="3200" dirty="0" smtClean="0"/>
              <a:t> + 4 </a:t>
            </a:r>
            <a:r>
              <a:rPr lang="en-US" sz="3200" dirty="0"/>
              <a:t>H</a:t>
            </a:r>
            <a:r>
              <a:rPr lang="en-US" sz="3200" baseline="-25000" dirty="0"/>
              <a:t>2</a:t>
            </a:r>
            <a:r>
              <a:rPr lang="en-US" sz="3200" dirty="0"/>
              <a:t>O</a:t>
            </a:r>
          </a:p>
          <a:p>
            <a:endParaRPr lang="en-US" dirty="0"/>
          </a:p>
        </p:txBody>
      </p:sp>
    </p:spTree>
    <p:extLst>
      <p:ext uri="{BB962C8B-B14F-4D97-AF65-F5344CB8AC3E}">
        <p14:creationId xmlns:p14="http://schemas.microsoft.com/office/powerpoint/2010/main" val="3217152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 1   Fourth Step</a:t>
            </a:r>
            <a:endParaRPr lang="en-US" dirty="0"/>
          </a:p>
        </p:txBody>
      </p:sp>
      <p:sp>
        <p:nvSpPr>
          <p:cNvPr id="3" name="Content Placeholder 2"/>
          <p:cNvSpPr>
            <a:spLocks noGrp="1"/>
          </p:cNvSpPr>
          <p:nvPr>
            <p:ph idx="1"/>
          </p:nvPr>
        </p:nvSpPr>
        <p:spPr/>
        <p:txBody>
          <a:bodyPr/>
          <a:lstStyle/>
          <a:p>
            <a:r>
              <a:rPr lang="en-US" dirty="0" smtClean="0"/>
              <a:t>Here is what we have so far</a:t>
            </a:r>
          </a:p>
          <a:p>
            <a:pPr marL="274320" lvl="1" indent="0">
              <a:buNone/>
            </a:pPr>
            <a:r>
              <a:rPr lang="en-US" dirty="0"/>
              <a:t>	</a:t>
            </a:r>
            <a:r>
              <a:rPr lang="en-US" sz="2800" b="1" dirty="0"/>
              <a:t>5 e</a:t>
            </a:r>
            <a:r>
              <a:rPr lang="en-US" sz="2800" b="1" baseline="30000" dirty="0"/>
              <a:t>-1</a:t>
            </a:r>
            <a:r>
              <a:rPr lang="en-US" sz="2800" dirty="0"/>
              <a:t> + 8 H</a:t>
            </a:r>
            <a:r>
              <a:rPr lang="en-US" sz="2800" baseline="30000" dirty="0"/>
              <a:t>+1</a:t>
            </a:r>
            <a:r>
              <a:rPr lang="en-US" sz="2800" dirty="0"/>
              <a:t> + MnO</a:t>
            </a:r>
            <a:r>
              <a:rPr lang="en-US" sz="2800" baseline="-25000" dirty="0"/>
              <a:t>4</a:t>
            </a:r>
            <a:r>
              <a:rPr lang="en-US" sz="2800" baseline="30000" dirty="0"/>
              <a:t>-1</a:t>
            </a:r>
            <a:r>
              <a:rPr lang="en-US" sz="2800" dirty="0"/>
              <a:t>  </a:t>
            </a:r>
            <a:r>
              <a:rPr lang="en-US" sz="2800" dirty="0">
                <a:sym typeface="Wingdings"/>
              </a:rPr>
              <a:t></a:t>
            </a:r>
            <a:r>
              <a:rPr lang="en-US" sz="2800" dirty="0"/>
              <a:t> Mn</a:t>
            </a:r>
            <a:r>
              <a:rPr lang="en-US" sz="2800" baseline="30000" dirty="0"/>
              <a:t>+2</a:t>
            </a:r>
            <a:r>
              <a:rPr lang="en-US" sz="2800" dirty="0"/>
              <a:t> + 4 </a:t>
            </a:r>
            <a:r>
              <a:rPr lang="en-US" sz="2800" dirty="0" smtClean="0"/>
              <a:t>H</a:t>
            </a:r>
            <a:r>
              <a:rPr lang="en-US" sz="2800" baseline="-25000" dirty="0" smtClean="0"/>
              <a:t>2</a:t>
            </a:r>
            <a:r>
              <a:rPr lang="en-US" sz="2800" dirty="0" smtClean="0"/>
              <a:t>O</a:t>
            </a:r>
          </a:p>
          <a:p>
            <a:pPr marL="274320" lvl="1" indent="0">
              <a:buNone/>
            </a:pPr>
            <a:endParaRPr lang="en-US" sz="2800" dirty="0"/>
          </a:p>
          <a:p>
            <a:pPr marL="274320" lvl="1" indent="0">
              <a:buNone/>
            </a:pPr>
            <a:r>
              <a:rPr lang="en-US" sz="2800" dirty="0"/>
              <a:t>FOURTH STEP:  Do a quick check to make sure that all atoms and charges are balanced.  </a:t>
            </a:r>
            <a:endParaRPr lang="en-US" sz="2800" dirty="0" smtClean="0"/>
          </a:p>
          <a:p>
            <a:pPr marL="274320" lvl="1" indent="0">
              <a:buNone/>
            </a:pPr>
            <a:r>
              <a:rPr lang="en-US" sz="2800" dirty="0" smtClean="0"/>
              <a:t>If </a:t>
            </a:r>
            <a:r>
              <a:rPr lang="en-US" sz="2800" dirty="0"/>
              <a:t>they are, we go to the other half-reaction</a:t>
            </a:r>
            <a:r>
              <a:rPr lang="en-US" sz="2800" dirty="0" smtClean="0"/>
              <a:t>.</a:t>
            </a:r>
          </a:p>
          <a:p>
            <a:pPr marL="274320" lvl="1" indent="0">
              <a:buNone/>
            </a:pPr>
            <a:endParaRPr lang="en-US" sz="2800" dirty="0"/>
          </a:p>
          <a:p>
            <a:pPr marL="274320" lvl="1" indent="0">
              <a:buNone/>
            </a:pPr>
            <a:r>
              <a:rPr lang="en-US" sz="2800" dirty="0" smtClean="0"/>
              <a:t>This problem looks good to go, so on to the oxidation half-reaction.</a:t>
            </a:r>
            <a:endParaRPr lang="en-US" sz="2800" dirty="0"/>
          </a:p>
          <a:p>
            <a:pPr marL="274320" lvl="1" indent="0">
              <a:buNone/>
            </a:pPr>
            <a:endParaRPr lang="en-US" sz="2800" dirty="0"/>
          </a:p>
          <a:p>
            <a:pPr marL="274320" lvl="1" indent="0">
              <a:buNone/>
            </a:pPr>
            <a:endParaRPr lang="en-US" dirty="0"/>
          </a:p>
        </p:txBody>
      </p:sp>
    </p:spTree>
    <p:extLst>
      <p:ext uri="{BB962C8B-B14F-4D97-AF65-F5344CB8AC3E}">
        <p14:creationId xmlns:p14="http://schemas.microsoft.com/office/powerpoint/2010/main" val="6947846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483</TotalTime>
  <Words>2004</Words>
  <Application>Microsoft Office PowerPoint</Application>
  <PresentationFormat>On-screen Show (4:3)</PresentationFormat>
  <Paragraphs>258</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Clarity</vt:lpstr>
      <vt:lpstr>Balancing Redox Equations</vt:lpstr>
      <vt:lpstr>A little background material courtesy of the College Board.</vt:lpstr>
      <vt:lpstr>Oxidation – Reduction Reactions</vt:lpstr>
      <vt:lpstr>Before we work the problem</vt:lpstr>
      <vt:lpstr>Example Problem # 1    (acidic)</vt:lpstr>
      <vt:lpstr>Example Problem # 1   First Step</vt:lpstr>
      <vt:lpstr>Example Problem # 1   Second Step</vt:lpstr>
      <vt:lpstr>Example Problem # 1    Third Step</vt:lpstr>
      <vt:lpstr>Example Problem # 1   Fourth Step</vt:lpstr>
      <vt:lpstr>Example Problem # 1   Oxidation  </vt:lpstr>
      <vt:lpstr>Example Problem # 1     </vt:lpstr>
      <vt:lpstr>Example Problem # 1</vt:lpstr>
      <vt:lpstr>Example Problem # 1</vt:lpstr>
      <vt:lpstr>Example Problem # 1    Final Step</vt:lpstr>
      <vt:lpstr>Summary of Redox Steps  for Acidic Medium </vt:lpstr>
      <vt:lpstr>Example Problem # 2    (basic)</vt:lpstr>
      <vt:lpstr>Example Problem # 2</vt:lpstr>
      <vt:lpstr>Example Problem # 2</vt:lpstr>
      <vt:lpstr>Example Problem # 2</vt:lpstr>
      <vt:lpstr>Example Problem # 2</vt:lpstr>
      <vt:lpstr>Example Problem # 2</vt:lpstr>
      <vt:lpstr>Example Problem # 2</vt:lpstr>
      <vt:lpstr>Example Problem # 2</vt:lpstr>
      <vt:lpstr>Example Problem # 2</vt:lpstr>
      <vt:lpstr>Example Problem # 2</vt:lpstr>
      <vt:lpstr>Example Problem # 2</vt:lpstr>
      <vt:lpstr>Example Problem # 2</vt:lpstr>
      <vt:lpstr>Example Problem # 2</vt:lpstr>
      <vt:lpstr>Example Problem # 2</vt:lpstr>
      <vt:lpstr>Example Problem # 2</vt:lpstr>
      <vt:lpstr>Example Problem # 2</vt:lpstr>
      <vt:lpstr>Example Problem # 2</vt:lpstr>
      <vt:lpstr>Example Problem # 2</vt:lpstr>
      <vt:lpstr>Summary of Redox Steps  for Basic Medium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Balancing Redox Equations</dc:title>
  <dc:creator>John</dc:creator>
  <cp:lastModifiedBy>John</cp:lastModifiedBy>
  <cp:revision>25</cp:revision>
  <dcterms:created xsi:type="dcterms:W3CDTF">2014-10-16T16:30:22Z</dcterms:created>
  <dcterms:modified xsi:type="dcterms:W3CDTF">2014-10-17T00:33:34Z</dcterms:modified>
</cp:coreProperties>
</file>