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63" r:id="rId10"/>
    <p:sldId id="299" r:id="rId11"/>
    <p:sldId id="264" r:id="rId12"/>
    <p:sldId id="265" r:id="rId13"/>
    <p:sldId id="267" r:id="rId14"/>
    <p:sldId id="268" r:id="rId15"/>
    <p:sldId id="300" r:id="rId16"/>
    <p:sldId id="269" r:id="rId17"/>
    <p:sldId id="271" r:id="rId18"/>
    <p:sldId id="272" r:id="rId19"/>
    <p:sldId id="301" r:id="rId20"/>
    <p:sldId id="302" r:id="rId21"/>
    <p:sldId id="273" r:id="rId22"/>
    <p:sldId id="275" r:id="rId23"/>
    <p:sldId id="278" r:id="rId24"/>
    <p:sldId id="276" r:id="rId25"/>
    <p:sldId id="277" r:id="rId26"/>
    <p:sldId id="279" r:id="rId27"/>
    <p:sldId id="280" r:id="rId28"/>
    <p:sldId id="303" r:id="rId29"/>
    <p:sldId id="282" r:id="rId30"/>
    <p:sldId id="283" r:id="rId31"/>
    <p:sldId id="284" r:id="rId32"/>
    <p:sldId id="285" r:id="rId33"/>
    <p:sldId id="286" r:id="rId34"/>
    <p:sldId id="287" r:id="rId35"/>
    <p:sldId id="312" r:id="rId36"/>
    <p:sldId id="310" r:id="rId37"/>
    <p:sldId id="311" r:id="rId38"/>
    <p:sldId id="289" r:id="rId39"/>
    <p:sldId id="306" r:id="rId40"/>
    <p:sldId id="290" r:id="rId41"/>
    <p:sldId id="292" r:id="rId42"/>
    <p:sldId id="293" r:id="rId43"/>
    <p:sldId id="295" r:id="rId44"/>
    <p:sldId id="304" r:id="rId45"/>
    <p:sldId id="30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97F8DE42-61AE-4EB5-BC05-6B52B54503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14F852AC-5200-417E-88C8-62D932390F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5E854-3DD2-47D8-8077-709E7D70B2DD}" type="slidenum">
              <a:rPr lang="en-US"/>
              <a:pPr/>
              <a:t>1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E92BF-42FA-47A6-AFDF-0ABBD8D27889}" type="slidenum">
              <a:rPr lang="en-US"/>
              <a:pPr/>
              <a:t>10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1507A-78A4-4233-A305-09FA574B347C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21870-C2AF-407D-B14D-BE5ADF4CA789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EAD59-14EB-4E16-BAD1-64460A1D60FE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C0E27-9DDB-4A61-B3C3-29BF71D52776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7C702-1646-45F2-A6D9-9AA796B03147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A68EF-0B6D-4DE5-BCA4-AB6BAC381456}" type="slidenum">
              <a:rPr lang="en-US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5161F-0592-4B43-BE5A-83E6D45DE4CD}" type="slidenum">
              <a:rPr lang="en-US"/>
              <a:pPr/>
              <a:t>17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2CB8D-9495-4440-A484-A0745899B4AB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D40D7-AF09-400C-AA38-133350719D41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24BED-D61F-4CAC-8C5B-6377F1600030}" type="slidenum">
              <a:rPr lang="en-US"/>
              <a:pPr/>
              <a:t>2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98DDA-CA50-4997-B1C5-9AE4179F6601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9ECC2-C7E2-42C3-AA7B-FCE598D04A6A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E7B6E-117A-411F-AA8E-1C613B74D371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C2DF0-A6BF-4BF1-9574-A9CAAE986FB4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7C4FB-97C0-47CA-AB99-C5B1306DD3E4}" type="slidenum">
              <a:rPr lang="en-US"/>
              <a:pPr/>
              <a:t>24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33D13-7027-4F4A-BABE-8B1EB01F1662}" type="slidenum">
              <a:rPr lang="en-US"/>
              <a:pPr/>
              <a:t>25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1D1BF-F2E2-40B5-88E5-8BCA99EA3CC6}" type="slidenum">
              <a:rPr lang="en-US"/>
              <a:pPr/>
              <a:t>26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FCB5E-D796-4AA2-989D-F6E5CE999D06}" type="slidenum">
              <a:rPr lang="en-US"/>
              <a:pPr/>
              <a:t>27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B1795-F2F5-411B-91A2-6C3D08CA6C95}" type="slidenum">
              <a:rPr lang="en-US"/>
              <a:pPr/>
              <a:t>28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E85AD-FBAF-4D4B-AC49-12C04F11F376}" type="slidenum">
              <a:rPr lang="en-US"/>
              <a:pPr/>
              <a:t>29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52E28-AEED-4C13-91D8-D987D700A084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0C8F3-46D4-4F4C-ABCE-C8BC9740A072}" type="slidenum">
              <a:rPr lang="en-US"/>
              <a:pPr/>
              <a:t>30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D60D0-21A1-4264-871D-A5EDB648E84C}" type="slidenum">
              <a:rPr lang="en-US"/>
              <a:pPr/>
              <a:t>31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E54EF-3CC8-4F18-BC18-9BB1E87E451B}" type="slidenum">
              <a:rPr lang="en-US"/>
              <a:pPr/>
              <a:t>32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A1684-15DC-48E1-B9E5-3D1259DAF930}" type="slidenum">
              <a:rPr lang="en-US"/>
              <a:pPr/>
              <a:t>33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90373-F3F0-4E1D-8D46-DC4B8A3E9E3D}" type="slidenum">
              <a:rPr lang="en-US"/>
              <a:pPr/>
              <a:t>34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4C948-F1A1-40E9-A9DF-05BA21E0B886}" type="slidenum">
              <a:rPr lang="en-US"/>
              <a:pPr/>
              <a:t>35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CFA3C-005E-4945-AAB8-41DBA1926C94}" type="slidenum">
              <a:rPr lang="en-US"/>
              <a:pPr/>
              <a:t>36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70AD3-92E9-4549-9EF6-751FA3D0F767}" type="slidenum">
              <a:rPr lang="en-US"/>
              <a:pPr/>
              <a:t>37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A35B7-8B84-4CD0-A5C7-60308C732663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77FF0-EEB3-43D1-9DF5-0208AE706E7F}" type="slidenum">
              <a:rPr lang="en-US"/>
              <a:pPr/>
              <a:t>39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22589-8183-4F2D-9536-65F2044B1990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972CD-CA0E-44A8-88C7-DE04D76D1A2B}" type="slidenum">
              <a:rPr lang="en-US"/>
              <a:pPr/>
              <a:t>40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95F7D-07D0-42B8-8EE6-FAFDBE2BE6B9}" type="slidenum">
              <a:rPr lang="en-US"/>
              <a:pPr/>
              <a:t>41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916BF-F305-4710-8321-10D1E3DB904E}" type="slidenum">
              <a:rPr lang="en-US"/>
              <a:pPr/>
              <a:t>42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5751F-D322-45DE-982B-DC39F44DB4C6}" type="slidenum">
              <a:rPr lang="en-US"/>
              <a:pPr/>
              <a:t>43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123E6-7686-4412-9C12-F66D3C30C96B}" type="slidenum">
              <a:rPr lang="en-US"/>
              <a:pPr/>
              <a:t>44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CD529-26EA-40E5-8D8D-415C646182C9}" type="slidenum">
              <a:rPr lang="en-US"/>
              <a:pPr/>
              <a:t>45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F7807-0258-4EAF-9CDC-B18F19FED63C}" type="slidenum">
              <a:rPr lang="en-US"/>
              <a:pPr/>
              <a:t>46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BB93A-4524-40E8-8071-5B1F87985062}" type="slidenum">
              <a:rPr lang="en-US"/>
              <a:pPr/>
              <a:t>47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F9A6C-6DF9-461F-9301-468E0E5E3A53}" type="slidenum">
              <a:rPr lang="en-US"/>
              <a:pPr/>
              <a:t>5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FD293-5179-4894-9A7C-8BBA5CBC74B0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33EA8-504F-409A-BBCA-3217BEC2A6D2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9D739-6A5E-49DD-940E-C17AB0FAAAA1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060CD-4FC1-44AB-B710-E2DA41AAB557}" type="slidenum">
              <a:rPr lang="en-US"/>
              <a:pPr/>
              <a:t>9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CA988-D716-4CB8-A4CC-89AAFA46D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B08FD-938C-4D89-A06F-F43D9BD3E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D3C1-8E4D-429D-97C3-628F57935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5A6FC-6DE3-4B34-955B-4FA40E567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180B-65E3-4109-AE39-02AF623A2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1FD5-17BB-4504-9E1F-952692748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51393-8978-4E00-BB0D-AF2C888BA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918F-562D-43F6-B604-46C26C0EC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F663-AF3D-444C-B90F-D67DD1C8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E7FE-ACCA-43DB-A288-BE1A5F527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1C8A8-CE78-40B8-B4DE-04A191A90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30C1F2C6-47D5-4EEE-A585-A55A79DB9E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7239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8800" dirty="0">
                <a:latin typeface="Candara" pitchFamily="34" charset="0"/>
              </a:rPr>
              <a:t>GASES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Bo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4310063" cy="5105400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14400" y="5486400"/>
            <a:ext cx="72072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Robert Boyle</a:t>
            </a:r>
          </a:p>
          <a:p>
            <a:pPr algn="ctr"/>
            <a:r>
              <a:rPr lang="en-US" sz="2400"/>
              <a:t>(It was common for men to wear wigs back then)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8925" y="122238"/>
            <a:ext cx="83232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BOYLE’S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As volume gets smaller, the particles hit</a:t>
            </a:r>
          </a:p>
          <a:p>
            <a:r>
              <a:rPr lang="en-US" sz="3200"/>
              <a:t>the walls more often, raising the pressure.</a:t>
            </a:r>
          </a:p>
        </p:txBody>
      </p:sp>
      <p:pic>
        <p:nvPicPr>
          <p:cNvPr id="10246" name="Picture 6" descr="tlc1f080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6248400" cy="4265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3248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BOYLE’S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 sample of helium has 4.0 L and 705</a:t>
            </a:r>
          </a:p>
          <a:p>
            <a:pPr>
              <a:buFont typeface="Wingdings" pitchFamily="2" charset="2"/>
              <a:buNone/>
            </a:pPr>
            <a:r>
              <a:rPr lang="en-US" sz="3200"/>
              <a:t>mm Hg.  What is the volume of the sample</a:t>
            </a:r>
          </a:p>
          <a:p>
            <a:pPr>
              <a:buFont typeface="Wingdings" pitchFamily="2" charset="2"/>
              <a:buNone/>
            </a:pPr>
            <a:r>
              <a:rPr lang="en-US" sz="3200"/>
              <a:t>if the pressure is changed to 745 mm Hg?</a:t>
            </a:r>
            <a:endParaRPr lang="en-US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483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CHARLES’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Volume is directly proportional to</a:t>
            </a:r>
          </a:p>
          <a:p>
            <a:r>
              <a:rPr lang="en-US" sz="3200"/>
              <a:t>temperature.  That is, when temperature</a:t>
            </a:r>
          </a:p>
          <a:p>
            <a:r>
              <a:rPr lang="en-US" sz="3200"/>
              <a:t>increases, volume increases and when </a:t>
            </a:r>
          </a:p>
          <a:p>
            <a:r>
              <a:rPr lang="en-US" sz="3200"/>
              <a:t>temperature decreases, volume decreases.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At constant </a:t>
            </a:r>
            <a:r>
              <a:rPr lang="en-US" sz="3200" i="1"/>
              <a:t>n</a:t>
            </a:r>
            <a:r>
              <a:rPr lang="en-US" sz="3200"/>
              <a:t> and P, V/T = constant</a:t>
            </a:r>
          </a:p>
          <a:p>
            <a:r>
              <a:rPr lang="en-US" sz="3200"/>
              <a:t>			or</a:t>
            </a:r>
          </a:p>
          <a:p>
            <a:r>
              <a:rPr lang="en-US" sz="3200"/>
              <a:t>		V</a:t>
            </a:r>
            <a:r>
              <a:rPr lang="en-US" sz="3200" baseline="-25000"/>
              <a:t>1</a:t>
            </a:r>
            <a:r>
              <a:rPr lang="en-US" sz="3200"/>
              <a:t>/T</a:t>
            </a:r>
            <a:r>
              <a:rPr lang="en-US" sz="3200" baseline="-25000"/>
              <a:t>1</a:t>
            </a:r>
            <a:r>
              <a:rPr lang="en-US" sz="3200"/>
              <a:t> = V</a:t>
            </a:r>
            <a:r>
              <a:rPr lang="en-US" sz="3200" baseline="-25000"/>
              <a:t>2</a:t>
            </a:r>
            <a:r>
              <a:rPr lang="en-US" sz="3200"/>
              <a:t>/T</a:t>
            </a:r>
            <a:r>
              <a:rPr lang="en-US" sz="3200" baseline="-25000"/>
              <a:t>2</a:t>
            </a:r>
            <a:r>
              <a:rPr lang="en-US" sz="320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59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CHARLES’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When temperature increases, gas particles</a:t>
            </a:r>
          </a:p>
          <a:p>
            <a:r>
              <a:rPr lang="en-US" sz="3200"/>
              <a:t>move faster.  This means they hit the walls</a:t>
            </a:r>
          </a:p>
          <a:p>
            <a:r>
              <a:rPr lang="en-US" sz="3200"/>
              <a:t>of the container more often, causing it</a:t>
            </a:r>
          </a:p>
          <a:p>
            <a:r>
              <a:rPr lang="en-US" sz="3200"/>
              <a:t>to expand.</a:t>
            </a:r>
          </a:p>
        </p:txBody>
      </p:sp>
      <p:pic>
        <p:nvPicPr>
          <p:cNvPr id="14341" name="Picture 5" descr="tlc1f0803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21000"/>
            <a:ext cx="4724400" cy="378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har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3933825" cy="4281488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143000" y="4648200"/>
            <a:ext cx="700405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Jacque Charles</a:t>
            </a:r>
          </a:p>
          <a:p>
            <a:pPr algn="ctr"/>
            <a:r>
              <a:rPr lang="en-US" sz="2400"/>
              <a:t>Invented the hydrogen-filled balloon and</a:t>
            </a:r>
          </a:p>
          <a:p>
            <a:pPr algn="ctr"/>
            <a:r>
              <a:rPr lang="en-US" sz="2400"/>
              <a:t>on December 1, 1783, he ascended into the air</a:t>
            </a:r>
          </a:p>
          <a:p>
            <a:pPr algn="ctr"/>
            <a:r>
              <a:rPr lang="en-US" sz="2400"/>
              <a:t>and became possibly the first man in history to</a:t>
            </a:r>
          </a:p>
          <a:p>
            <a:pPr algn="ctr"/>
            <a:r>
              <a:rPr lang="en-US" sz="2400"/>
              <a:t>witness a double sunset.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1248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CHARLES’ LAW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 balloon filled with air has a volume of</a:t>
            </a:r>
          </a:p>
          <a:p>
            <a:r>
              <a:rPr lang="en-US" sz="3200"/>
              <a:t>2.5 L.  What is the volume of the balloon</a:t>
            </a:r>
          </a:p>
          <a:p>
            <a:r>
              <a:rPr lang="en-US" sz="3200"/>
              <a:t>if you bring it inside (25 °C) from the cold</a:t>
            </a:r>
          </a:p>
          <a:p>
            <a:r>
              <a:rPr lang="en-US" sz="3200"/>
              <a:t>weather (-5 °C)?</a:t>
            </a:r>
          </a:p>
          <a:p>
            <a:endParaRPr lang="en-US" sz="1800"/>
          </a:p>
          <a:p>
            <a:r>
              <a:rPr lang="en-US" sz="3200"/>
              <a:t>Remember, you MUST use Kelvin:</a:t>
            </a:r>
          </a:p>
          <a:p>
            <a:r>
              <a:rPr lang="en-US" sz="3200"/>
              <a:t>	25 °C = 25 °C + 273 = 298 K</a:t>
            </a:r>
          </a:p>
          <a:p>
            <a:r>
              <a:rPr lang="en-US" sz="3200"/>
              <a:t>	 -5 °C = -5 °C + 273 = 268 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77728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GAY-LUSSAC’S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Pressure is directly proportional to Kelvin</a:t>
            </a:r>
          </a:p>
          <a:p>
            <a:r>
              <a:rPr lang="en-US" sz="3200"/>
              <a:t>temperature.  That is, as temperature</a:t>
            </a:r>
          </a:p>
          <a:p>
            <a:r>
              <a:rPr lang="en-US" sz="3200"/>
              <a:t>increases, pressure increases and, as</a:t>
            </a:r>
          </a:p>
          <a:p>
            <a:r>
              <a:rPr lang="en-US" sz="3200"/>
              <a:t>temperature decreases, pressure decreases.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At constant </a:t>
            </a:r>
            <a:r>
              <a:rPr lang="en-US" sz="3200" i="1"/>
              <a:t>n</a:t>
            </a:r>
            <a:r>
              <a:rPr lang="en-US" sz="3200"/>
              <a:t> and V, P/T = constant</a:t>
            </a:r>
          </a:p>
          <a:p>
            <a:r>
              <a:rPr lang="en-US" sz="3200"/>
              <a:t>			or</a:t>
            </a:r>
          </a:p>
          <a:p>
            <a:r>
              <a:rPr lang="en-US" sz="3200"/>
              <a:t>		P</a:t>
            </a:r>
            <a:r>
              <a:rPr lang="en-US" sz="3200" baseline="-25000"/>
              <a:t>1</a:t>
            </a:r>
            <a:r>
              <a:rPr lang="en-US" sz="3200"/>
              <a:t>/T</a:t>
            </a:r>
            <a:r>
              <a:rPr lang="en-US" sz="3200" baseline="-25000"/>
              <a:t>1</a:t>
            </a:r>
            <a:r>
              <a:rPr lang="en-US" sz="3200"/>
              <a:t> = P</a:t>
            </a:r>
            <a:r>
              <a:rPr lang="en-US" sz="3200" baseline="-25000"/>
              <a:t>2</a:t>
            </a:r>
            <a:r>
              <a:rPr lang="en-US" sz="3200"/>
              <a:t>/T</a:t>
            </a:r>
            <a:r>
              <a:rPr lang="en-US" sz="3200" baseline="-25000"/>
              <a:t>2</a:t>
            </a:r>
            <a:r>
              <a:rPr lang="en-US" sz="320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49250" y="228600"/>
            <a:ext cx="8794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GAY-LUSSAC’S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As temperature increases, gas particles</a:t>
            </a:r>
          </a:p>
          <a:p>
            <a:r>
              <a:rPr lang="en-US" sz="3200"/>
              <a:t>move faster.  This means that they hit the</a:t>
            </a:r>
          </a:p>
          <a:p>
            <a:r>
              <a:rPr lang="en-US" sz="3200"/>
              <a:t>walls of the container more often, increasing</a:t>
            </a:r>
          </a:p>
          <a:p>
            <a:r>
              <a:rPr lang="en-US" sz="3200"/>
              <a:t>the force applied to the walls.</a:t>
            </a:r>
          </a:p>
        </p:txBody>
      </p:sp>
      <p:pic>
        <p:nvPicPr>
          <p:cNvPr id="18437" name="Picture 5" descr="tlc1f0804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200400"/>
            <a:ext cx="426720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Gay-Luss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"/>
            <a:ext cx="3971925" cy="4438650"/>
          </a:xfrm>
          <a:prstGeom prst="rect">
            <a:avLst/>
          </a:prstGeo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57200" y="4818063"/>
            <a:ext cx="81565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Joseph Louis Guy-Lussac</a:t>
            </a:r>
          </a:p>
          <a:p>
            <a:pPr algn="ctr"/>
            <a:r>
              <a:rPr lang="en-US" sz="2400"/>
              <a:t>Actually discovered Charles’ Law, too.</a:t>
            </a:r>
          </a:p>
          <a:p>
            <a:pPr algn="ctr"/>
            <a:r>
              <a:rPr lang="en-US" sz="2400"/>
              <a:t>Also a balloonist…on Sept. 16, 1804, rose to just over</a:t>
            </a:r>
          </a:p>
          <a:p>
            <a:pPr algn="ctr"/>
            <a:r>
              <a:rPr lang="en-US" sz="2400"/>
              <a:t>23,000 feet (about 4.3 miles), a world altitude record for</a:t>
            </a:r>
          </a:p>
          <a:p>
            <a:pPr algn="ctr"/>
            <a:r>
              <a:rPr lang="en-US" sz="2400"/>
              <a:t>over 50 years.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55186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KINETIC MOLECULAR</a:t>
            </a:r>
          </a:p>
          <a:p>
            <a:r>
              <a:rPr lang="en-US"/>
              <a:t>THEORY OF GASES: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This theory is used to describe the nature</a:t>
            </a:r>
          </a:p>
          <a:p>
            <a:r>
              <a:rPr lang="en-US" sz="3200"/>
              <a:t>of gases and establish the gas laws.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60350" y="381000"/>
            <a:ext cx="88328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 should you</a:t>
            </a:r>
          </a:p>
          <a:p>
            <a:r>
              <a:rPr lang="en-US"/>
              <a:t>study chemistry?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2400"/>
              <a:t>The same year a 23-year-old Gay-Lussac discovered this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law, he had occasion to walk into a linen draper's shop in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Paris and there he made a wonderous discovery. He found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the 17-year-old shopgirl reading a chemistry textbook while</a:t>
            </a:r>
          </a:p>
          <a:p>
            <a:r>
              <a:rPr lang="en-US" sz="2400"/>
              <a:t>waiting for customers. Needless to say, he was intrigued by</a:t>
            </a:r>
          </a:p>
          <a:p>
            <a:r>
              <a:rPr lang="en-US" sz="2400"/>
              <a:t>this and made more visits to the shop. In 1808, he and</a:t>
            </a:r>
          </a:p>
          <a:p>
            <a:r>
              <a:rPr lang="en-US" sz="2400"/>
              <a:t>Josephine were married and over the years, five little</a:t>
            </a:r>
          </a:p>
          <a:p>
            <a:r>
              <a:rPr lang="en-US" sz="2400"/>
              <a:t>Gay-Lussacs were added to the scene.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7813" y="228600"/>
            <a:ext cx="83502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GAY-LUSSAC’S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You fill your car tires to 35 psi in the</a:t>
            </a:r>
          </a:p>
          <a:p>
            <a:r>
              <a:rPr lang="en-US" sz="3200"/>
              <a:t>summer when it’s 31 °C.  At Thanksgiving,</a:t>
            </a:r>
          </a:p>
          <a:p>
            <a:r>
              <a:rPr lang="en-US" sz="3200"/>
              <a:t>when it’s -7 °C, you notice that your tire is</a:t>
            </a:r>
          </a:p>
          <a:p>
            <a:r>
              <a:rPr lang="en-US" sz="3200"/>
              <a:t>low.  Why?</a:t>
            </a:r>
          </a:p>
          <a:p>
            <a:endParaRPr lang="en-US" sz="1800"/>
          </a:p>
          <a:p>
            <a:r>
              <a:rPr lang="en-US" sz="3200"/>
              <a:t>Remember, you MUST use Kelvin:</a:t>
            </a:r>
          </a:p>
          <a:p>
            <a:r>
              <a:rPr lang="en-US" sz="3200"/>
              <a:t>	31 °C = 31 °C + 273 = 304 K</a:t>
            </a:r>
          </a:p>
          <a:p>
            <a:r>
              <a:rPr lang="en-US" sz="3200"/>
              <a:t>	 -7 °C = -7 °C + 273 = 266 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7525" y="427038"/>
            <a:ext cx="830421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VAPOR PRESSURE</a:t>
            </a:r>
          </a:p>
          <a:p>
            <a:r>
              <a:rPr lang="en-US"/>
              <a:t>AND BOILING POINT: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The pressure of the vapor above a liquid</a:t>
            </a:r>
          </a:p>
          <a:p>
            <a:r>
              <a:rPr lang="en-US" sz="3200"/>
              <a:t>is called the VAPOR PRESSURE.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When the vapor pressure equals the</a:t>
            </a:r>
          </a:p>
          <a:p>
            <a:r>
              <a:rPr lang="en-US" sz="3200"/>
              <a:t>external (atmospheric) pressure, that is</a:t>
            </a:r>
          </a:p>
          <a:p>
            <a:r>
              <a:rPr lang="en-US" sz="3200"/>
              <a:t>the BOILING POINT.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tlc1f08UN05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8150"/>
            <a:ext cx="7391400" cy="592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tlc1f08T03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181600" cy="4087813"/>
          </a:xfrm>
          <a:prstGeom prst="rect">
            <a:avLst/>
          </a:prstGeom>
          <a:noFill/>
        </p:spPr>
      </p:pic>
      <p:pic>
        <p:nvPicPr>
          <p:cNvPr id="22533" name="Picture 5" descr="tlc1f08T05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362200"/>
            <a:ext cx="5283200" cy="423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4300" y="304800"/>
            <a:ext cx="90297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VAPOR PRESSURE</a:t>
            </a:r>
          </a:p>
          <a:p>
            <a:r>
              <a:rPr lang="en-US"/>
              <a:t>AND BOILING POINT: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As elevation increases, pressure decreases.</a:t>
            </a:r>
          </a:p>
          <a:p>
            <a:r>
              <a:rPr lang="en-US" sz="3200"/>
              <a:t>This is why water boils at lower temperatures</a:t>
            </a:r>
          </a:p>
          <a:p>
            <a:r>
              <a:rPr lang="en-US" sz="3200"/>
              <a:t>at high altitudes.</a:t>
            </a:r>
          </a:p>
        </p:txBody>
      </p:sp>
      <p:pic>
        <p:nvPicPr>
          <p:cNvPr id="23557" name="Picture 5" descr="tlc1f08T04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6172200" cy="301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1486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COMBINED GAS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We can take all of the pressure-volume-</a:t>
            </a:r>
          </a:p>
          <a:p>
            <a:r>
              <a:rPr lang="en-US" sz="3200"/>
              <a:t>temperature relationships we’ve just</a:t>
            </a:r>
          </a:p>
          <a:p>
            <a:r>
              <a:rPr lang="en-US" sz="3200"/>
              <a:t>talked about and combine them into</a:t>
            </a:r>
          </a:p>
          <a:p>
            <a:r>
              <a:rPr lang="en-US" sz="3200"/>
              <a:t>one gas law:</a:t>
            </a:r>
          </a:p>
          <a:p>
            <a:r>
              <a:rPr lang="en-US" sz="3200"/>
              <a:t>	(P</a:t>
            </a:r>
            <a:r>
              <a:rPr lang="en-US" sz="3200" baseline="-25000"/>
              <a:t>1</a:t>
            </a:r>
            <a:r>
              <a:rPr lang="en-US" sz="3200"/>
              <a:t>V</a:t>
            </a:r>
            <a:r>
              <a:rPr lang="en-US" sz="3200" baseline="-25000"/>
              <a:t>1</a:t>
            </a:r>
            <a:r>
              <a:rPr lang="en-US" sz="3200"/>
              <a:t>)/T</a:t>
            </a:r>
            <a:r>
              <a:rPr lang="en-US" sz="3200" baseline="-25000"/>
              <a:t>1</a:t>
            </a:r>
            <a:r>
              <a:rPr lang="en-US" sz="3200"/>
              <a:t> = (P</a:t>
            </a:r>
            <a:r>
              <a:rPr lang="en-US" sz="3200" baseline="-25000"/>
              <a:t>2</a:t>
            </a:r>
            <a:r>
              <a:rPr lang="en-US" sz="3200"/>
              <a:t>V</a:t>
            </a:r>
            <a:r>
              <a:rPr lang="en-US" sz="3200" baseline="-25000"/>
              <a:t>2</a:t>
            </a:r>
            <a:r>
              <a:rPr lang="en-US" sz="3200"/>
              <a:t>)/T</a:t>
            </a:r>
            <a:r>
              <a:rPr lang="en-US" sz="3200" baseline="-25000"/>
              <a:t>2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If you remember this gas law, you can</a:t>
            </a:r>
          </a:p>
          <a:p>
            <a:r>
              <a:rPr lang="en-US" sz="3200"/>
              <a:t>figure out the others.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4950" y="304800"/>
            <a:ext cx="89360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COMBINED GAS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 scuba diver 40 ft below the ocean surface</a:t>
            </a:r>
          </a:p>
          <a:p>
            <a:r>
              <a:rPr lang="en-US" sz="3200"/>
              <a:t>inhales 50.0 mL of compressed air in a scuba</a:t>
            </a:r>
          </a:p>
          <a:p>
            <a:r>
              <a:rPr lang="en-US" sz="3200"/>
              <a:t>tank at a pressure of 3.00 atm and a</a:t>
            </a:r>
          </a:p>
          <a:p>
            <a:r>
              <a:rPr lang="en-US" sz="3200"/>
              <a:t>temperature of 8 °C.  What is the pressure</a:t>
            </a:r>
          </a:p>
          <a:p>
            <a:r>
              <a:rPr lang="en-US" sz="3200"/>
              <a:t>of air in the lungs if the gas expands to</a:t>
            </a:r>
          </a:p>
          <a:p>
            <a:r>
              <a:rPr lang="en-US" sz="3200"/>
              <a:t>150.0 mL at a body temperature of 37 °C?</a:t>
            </a:r>
          </a:p>
          <a:p>
            <a:endParaRPr lang="en-US" sz="1800"/>
          </a:p>
          <a:p>
            <a:r>
              <a:rPr lang="en-US" sz="3200"/>
              <a:t>Remember, you MUST use Kelvin:</a:t>
            </a:r>
          </a:p>
          <a:p>
            <a:r>
              <a:rPr lang="en-US" sz="3200"/>
              <a:t>	8 °C = 8 °C + 273 = 281 K</a:t>
            </a:r>
          </a:p>
          <a:p>
            <a:r>
              <a:rPr lang="en-US" sz="3200"/>
              <a:t>	37 °C = 37 °C + 273 = 310 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tlc1f08T06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314450"/>
            <a:ext cx="88773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39175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AVOGADRO’S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In each of the previous gas laws, we’ve</a:t>
            </a:r>
          </a:p>
          <a:p>
            <a:r>
              <a:rPr lang="en-US" sz="3200"/>
              <a:t>assumed that the amount (grams or moles)</a:t>
            </a:r>
          </a:p>
          <a:p>
            <a:r>
              <a:rPr lang="en-US" sz="3200"/>
              <a:t>of gas doesn’t change.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Gas amount and volume are directly</a:t>
            </a:r>
          </a:p>
          <a:p>
            <a:r>
              <a:rPr lang="en-US" sz="3200"/>
              <a:t>proportional to each other.  This means,</a:t>
            </a:r>
          </a:p>
          <a:p>
            <a:r>
              <a:rPr lang="en-US" sz="3200"/>
              <a:t>when you have more gas, volume increases</a:t>
            </a:r>
          </a:p>
          <a:p>
            <a:r>
              <a:rPr lang="en-US" sz="3200"/>
              <a:t>and, when you have less gas, volume</a:t>
            </a:r>
          </a:p>
          <a:p>
            <a:r>
              <a:rPr lang="en-US" sz="3200"/>
              <a:t>decreases.</a:t>
            </a:r>
          </a:p>
          <a:p>
            <a:endParaRPr lang="en-US" sz="1800"/>
          </a:p>
          <a:p>
            <a:r>
              <a:rPr lang="en-US" sz="3200"/>
              <a:t>		V</a:t>
            </a:r>
            <a:r>
              <a:rPr lang="en-US" sz="3200" baseline="-25000"/>
              <a:t>1</a:t>
            </a:r>
            <a:r>
              <a:rPr lang="en-US" sz="3200"/>
              <a:t>/</a:t>
            </a:r>
            <a:r>
              <a:rPr lang="en-US" sz="3200" i="1"/>
              <a:t>n</a:t>
            </a:r>
            <a:r>
              <a:rPr lang="en-US" sz="3200" baseline="-25000"/>
              <a:t>1</a:t>
            </a:r>
            <a:r>
              <a:rPr lang="en-US" sz="3200"/>
              <a:t> = V</a:t>
            </a:r>
            <a:r>
              <a:rPr lang="en-US" sz="3200" baseline="-25000"/>
              <a:t>2</a:t>
            </a:r>
            <a:r>
              <a:rPr lang="en-US" sz="3200"/>
              <a:t>/</a:t>
            </a:r>
            <a:r>
              <a:rPr lang="en-US" sz="3200" i="1"/>
              <a:t>n</a:t>
            </a:r>
            <a:r>
              <a:rPr lang="en-US" sz="3200" baseline="-2500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0"/>
            <a:ext cx="87487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KINETIC MOLECULAR</a:t>
            </a:r>
          </a:p>
          <a:p>
            <a:pPr marL="342900" indent="-342900"/>
            <a:r>
              <a:rPr lang="en-US"/>
              <a:t>THEORY OF GASES:</a:t>
            </a:r>
          </a:p>
          <a:p>
            <a:pPr marL="342900" indent="-342900"/>
            <a:endParaRPr lang="en-US" sz="1800"/>
          </a:p>
          <a:p>
            <a:pPr marL="342900" indent="-342900">
              <a:buFontTx/>
              <a:buAutoNum type="arabicParenR"/>
            </a:pPr>
            <a:r>
              <a:rPr lang="en-US" sz="3200"/>
              <a:t> Gases consist of small particles in rapid,</a:t>
            </a:r>
          </a:p>
          <a:p>
            <a:pPr marL="342900" indent="-342900"/>
            <a:r>
              <a:rPr lang="en-US" sz="3200"/>
              <a:t>random motion.</a:t>
            </a:r>
          </a:p>
          <a:p>
            <a:pPr marL="342900" indent="-342900"/>
            <a:endParaRPr lang="en-US" sz="1800"/>
          </a:p>
          <a:p>
            <a:pPr marL="342900" indent="-342900"/>
            <a:r>
              <a:rPr lang="en-US" sz="3200"/>
              <a:t>2) There is very little attraction between</a:t>
            </a:r>
          </a:p>
          <a:p>
            <a:pPr marL="342900" indent="-342900"/>
            <a:r>
              <a:rPr lang="en-US" sz="3200"/>
              <a:t>gas particles.</a:t>
            </a:r>
          </a:p>
          <a:p>
            <a:pPr marL="342900" indent="-342900"/>
            <a:endParaRPr lang="en-US" sz="1800"/>
          </a:p>
          <a:p>
            <a:pPr marL="342900" indent="-342900"/>
            <a:r>
              <a:rPr lang="en-US" sz="3200"/>
              <a:t>3) Average kinetic energy is proportional</a:t>
            </a:r>
          </a:p>
          <a:p>
            <a:pPr marL="342900" indent="-342900"/>
            <a:r>
              <a:rPr lang="en-US" sz="3200"/>
              <a:t>to Kelvin temperature.</a:t>
            </a:r>
          </a:p>
          <a:p>
            <a:pPr marL="342900" indent="-342900"/>
            <a:endParaRPr lang="en-US" sz="1800"/>
          </a:p>
          <a:p>
            <a:pPr marL="342900" indent="-342900"/>
            <a:r>
              <a:rPr lang="en-US" sz="3200"/>
              <a:t>4) Gas particles are in constant, straight-line</a:t>
            </a:r>
          </a:p>
          <a:p>
            <a:pPr marL="342900" indent="-342900"/>
            <a:r>
              <a:rPr lang="en-US" sz="3200"/>
              <a:t>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8925" y="198438"/>
            <a:ext cx="86931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AVOGADRO’S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The more gas particles there are, the more</a:t>
            </a:r>
          </a:p>
          <a:p>
            <a:r>
              <a:rPr lang="en-US" sz="3200"/>
              <a:t>will hit the walls of the container, causing</a:t>
            </a:r>
          </a:p>
          <a:p>
            <a:r>
              <a:rPr lang="en-US" sz="3200"/>
              <a:t>it to expand.</a:t>
            </a:r>
          </a:p>
        </p:txBody>
      </p:sp>
      <p:pic>
        <p:nvPicPr>
          <p:cNvPr id="29701" name="Picture 5" descr="tlc1f0805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32038"/>
            <a:ext cx="6051550" cy="42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4169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STP AND MOLAR VOLUME: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Avogadro’s law tells us that two gases at</a:t>
            </a:r>
          </a:p>
          <a:p>
            <a:r>
              <a:rPr lang="en-US" sz="3200"/>
              <a:t>the same temperature and pressure will</a:t>
            </a:r>
          </a:p>
          <a:p>
            <a:r>
              <a:rPr lang="en-US" sz="3200"/>
              <a:t>have the same volume.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STANDARD TEMPERATURE AND</a:t>
            </a:r>
          </a:p>
          <a:p>
            <a:pPr>
              <a:buFont typeface="Wingdings" pitchFamily="2" charset="2"/>
              <a:buNone/>
            </a:pPr>
            <a:r>
              <a:rPr lang="en-US" sz="3200"/>
              <a:t>PRESSURE (STP) is often used when</a:t>
            </a:r>
          </a:p>
          <a:p>
            <a:pPr>
              <a:buFont typeface="Wingdings" pitchFamily="2" charset="2"/>
              <a:buNone/>
            </a:pPr>
            <a:r>
              <a:rPr lang="en-US" sz="3200"/>
              <a:t>comparing gases.</a:t>
            </a:r>
          </a:p>
          <a:p>
            <a:pPr lvl="1">
              <a:buFontTx/>
              <a:buChar char="•"/>
            </a:pPr>
            <a:r>
              <a:rPr lang="en-US" sz="2400"/>
              <a:t>STANDARD TEMPERATURE = 0 °C (273 K)</a:t>
            </a:r>
          </a:p>
          <a:p>
            <a:pPr lvl="1">
              <a:buFontTx/>
              <a:buChar char="•"/>
            </a:pPr>
            <a:r>
              <a:rPr lang="en-US" sz="2400"/>
              <a:t>STANDARD PRESSURE is 1 atm (760 mm Hg)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1463" y="274638"/>
            <a:ext cx="8872537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STP AND MOLAR VOLUME: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At STP, the volume of one mole of ANY gas</a:t>
            </a:r>
          </a:p>
          <a:p>
            <a:r>
              <a:rPr lang="en-US" sz="3200"/>
              <a:t>is 22.4 L.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Conversion</a:t>
            </a:r>
          </a:p>
          <a:p>
            <a:r>
              <a:rPr lang="en-US" sz="3200"/>
              <a:t>Factors:</a:t>
            </a:r>
          </a:p>
          <a:p>
            <a:endParaRPr lang="en-US" sz="1800"/>
          </a:p>
          <a:p>
            <a:r>
              <a:rPr lang="en-US" sz="3200" u="sng"/>
              <a:t>1 mol @STP</a:t>
            </a:r>
          </a:p>
          <a:p>
            <a:r>
              <a:rPr lang="en-US" sz="3200"/>
              <a:t>      22.4 L</a:t>
            </a:r>
          </a:p>
          <a:p>
            <a:endParaRPr lang="en-US" sz="1800"/>
          </a:p>
          <a:p>
            <a:r>
              <a:rPr lang="en-US" sz="3200"/>
              <a:t>        or</a:t>
            </a:r>
          </a:p>
          <a:p>
            <a:endParaRPr lang="en-US" sz="1800" u="sng"/>
          </a:p>
          <a:p>
            <a:r>
              <a:rPr lang="en-US" sz="3200" u="sng"/>
              <a:t>___22.4 L___</a:t>
            </a:r>
          </a:p>
          <a:p>
            <a:r>
              <a:rPr lang="en-US" sz="3200"/>
              <a:t>1 mol @ STP</a:t>
            </a:r>
          </a:p>
        </p:txBody>
      </p:sp>
      <p:pic>
        <p:nvPicPr>
          <p:cNvPr id="31749" name="Picture 5" descr="tlc1f0806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81213"/>
            <a:ext cx="5715000" cy="439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3073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IDEAL GAS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When dealing with a single gas, but no</a:t>
            </a:r>
          </a:p>
          <a:p>
            <a:r>
              <a:rPr lang="en-US" sz="3200"/>
              <a:t>changes in conditions, we can describe</a:t>
            </a:r>
          </a:p>
          <a:p>
            <a:r>
              <a:rPr lang="en-US" sz="3200"/>
              <a:t>the gas with the IDEAL GAS LAW:</a:t>
            </a:r>
          </a:p>
          <a:p>
            <a:r>
              <a:rPr lang="en-US" sz="3200"/>
              <a:t>		PV = </a:t>
            </a:r>
            <a:r>
              <a:rPr lang="en-US" sz="3200" i="1"/>
              <a:t>n</a:t>
            </a:r>
            <a:r>
              <a:rPr lang="en-US" sz="3200"/>
              <a:t>RT.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R is a constant, 0.0821 L x atm/mole x K.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1325" y="274638"/>
            <a:ext cx="805815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IDEAL GAS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You fill your bike tire with 3.0 L of air at</a:t>
            </a:r>
          </a:p>
          <a:p>
            <a:r>
              <a:rPr lang="en-US" sz="3200"/>
              <a:t>7.15 atm on a summer day that is 30 °C.</a:t>
            </a:r>
          </a:p>
          <a:p>
            <a:r>
              <a:rPr lang="en-US" sz="3200"/>
              <a:t>How many moles of air are in your bike</a:t>
            </a:r>
          </a:p>
          <a:p>
            <a:r>
              <a:rPr lang="en-US" sz="3200"/>
              <a:t>tire?</a:t>
            </a:r>
          </a:p>
          <a:p>
            <a:endParaRPr lang="en-US" sz="1800"/>
          </a:p>
          <a:p>
            <a:r>
              <a:rPr lang="en-US" sz="3200"/>
              <a:t>Remember, you MUST use Kelvin:</a:t>
            </a:r>
          </a:p>
          <a:p>
            <a:r>
              <a:rPr lang="en-US" sz="3200"/>
              <a:t>	30 °C = 30 °C + 273 = 303 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6945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	Moles A  </a:t>
            </a:r>
            <a:r>
              <a:rPr lang="en-US" sz="3200">
                <a:sym typeface="Wingdings" pitchFamily="2" charset="2"/>
              </a:rPr>
              <a:t>  Moles B</a:t>
            </a:r>
          </a:p>
          <a:p>
            <a:endParaRPr lang="en-US" sz="3200">
              <a:sym typeface="Wingdings" pitchFamily="2" charset="2"/>
            </a:endParaRPr>
          </a:p>
          <a:p>
            <a:endParaRPr lang="en-US" sz="3200">
              <a:sym typeface="Wingdings" pitchFamily="2" charset="2"/>
            </a:endParaRPr>
          </a:p>
          <a:p>
            <a:r>
              <a:rPr lang="en-US" sz="3200">
                <a:sym typeface="Wingdings" pitchFamily="2" charset="2"/>
              </a:rPr>
              <a:t>Grams of A			Grams of B</a:t>
            </a:r>
            <a:endParaRPr lang="en-US" sz="320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V="1">
            <a:off x="2057400" y="2362200"/>
            <a:ext cx="6858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5410200" y="2362200"/>
            <a:ext cx="9906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362200" y="26670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x mole/g of A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943600" y="25146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x g/mole of B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066800" y="609600"/>
            <a:ext cx="55006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REMEMBER THIS: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		   Moles A  </a:t>
            </a:r>
            <a:r>
              <a:rPr lang="en-US" sz="3200">
                <a:sym typeface="Wingdings" pitchFamily="2" charset="2"/>
              </a:rPr>
              <a:t>  Moles B</a:t>
            </a:r>
          </a:p>
          <a:p>
            <a:endParaRPr lang="en-US" sz="3200">
              <a:sym typeface="Wingdings" pitchFamily="2" charset="2"/>
            </a:endParaRPr>
          </a:p>
          <a:p>
            <a:endParaRPr lang="en-US" sz="3200">
              <a:sym typeface="Wingdings" pitchFamily="2" charset="2"/>
            </a:endParaRPr>
          </a:p>
          <a:p>
            <a:r>
              <a:rPr lang="en-US" sz="2400">
                <a:solidFill>
                  <a:srgbClr val="FFFF99"/>
                </a:solidFill>
                <a:sym typeface="Wingdings" pitchFamily="2" charset="2"/>
              </a:rPr>
              <a:t>Grams of A						   Grams of B</a:t>
            </a:r>
            <a:endParaRPr lang="en-US" sz="2400">
              <a:solidFill>
                <a:srgbClr val="FFFF99"/>
              </a:solidFill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371600" y="1219200"/>
            <a:ext cx="1127125" cy="9144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248400" y="1219200"/>
            <a:ext cx="1628775" cy="9144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99"/>
                </a:solidFill>
              </a:rPr>
              <a:t>x mole/g of A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858000" y="12954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99"/>
                </a:solidFill>
              </a:rPr>
              <a:t>x g/mole of B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590800" y="3276600"/>
            <a:ext cx="4675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Gas		P, V, or T of B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3048000" y="1219200"/>
            <a:ext cx="0" cy="2133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032125" y="1944688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 = PV/RT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5638800" y="1219200"/>
            <a:ext cx="0" cy="2133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638800" y="2514600"/>
            <a:ext cx="152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PV = nRT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Problem 8.98 on Page 275:</a:t>
            </a:r>
          </a:p>
          <a:p>
            <a:endParaRPr lang="en-US" sz="1800"/>
          </a:p>
          <a:p>
            <a:r>
              <a:rPr lang="en-US" sz="3200"/>
              <a:t>Hydrogen gas can be produced in the laboratory though the reaction of magnesium metal with hydrochloric acid:</a:t>
            </a:r>
          </a:p>
          <a:p>
            <a:r>
              <a:rPr lang="en-US" sz="3200"/>
              <a:t>	</a:t>
            </a:r>
            <a:r>
              <a:rPr lang="en-US" sz="2800"/>
              <a:t>Mg (s)  +  2 HCl  </a:t>
            </a:r>
            <a:r>
              <a:rPr lang="en-US" sz="2800">
                <a:sym typeface="Wingdings" pitchFamily="2" charset="2"/>
              </a:rPr>
              <a:t>  MgCl</a:t>
            </a:r>
            <a:r>
              <a:rPr lang="en-US" sz="2800" baseline="-25000">
                <a:sym typeface="Wingdings" pitchFamily="2" charset="2"/>
              </a:rPr>
              <a:t>2</a:t>
            </a:r>
            <a:r>
              <a:rPr lang="en-US" sz="2800">
                <a:sym typeface="Wingdings" pitchFamily="2" charset="2"/>
              </a:rPr>
              <a:t> (aq)  +  H</a:t>
            </a:r>
            <a:r>
              <a:rPr lang="en-US" sz="2800" baseline="-25000">
                <a:sym typeface="Wingdings" pitchFamily="2" charset="2"/>
              </a:rPr>
              <a:t>2</a:t>
            </a:r>
            <a:r>
              <a:rPr lang="en-US" sz="2800">
                <a:sym typeface="Wingdings" pitchFamily="2" charset="2"/>
              </a:rPr>
              <a:t> (g)</a:t>
            </a:r>
          </a:p>
          <a:p>
            <a:endParaRPr lang="en-US" sz="1800">
              <a:sym typeface="Wingdings" pitchFamily="2" charset="2"/>
            </a:endParaRPr>
          </a:p>
          <a:p>
            <a:r>
              <a:rPr lang="en-US" sz="3200">
                <a:sym typeface="Wingdings" pitchFamily="2" charset="2"/>
              </a:rPr>
              <a:t>What is the volume, in liters, of H</a:t>
            </a:r>
            <a:r>
              <a:rPr lang="en-US" sz="2800" baseline="-25000">
                <a:sym typeface="Wingdings" pitchFamily="2" charset="2"/>
              </a:rPr>
              <a:t>2</a:t>
            </a:r>
            <a:r>
              <a:rPr lang="en-US" sz="3200">
                <a:sym typeface="Wingdings" pitchFamily="2" charset="2"/>
              </a:rPr>
              <a:t> gas produced at 24 °C and 835 mm Hg, from the reaction of 12.0 g of Mg?</a:t>
            </a:r>
            <a:endParaRPr lang="en-US" sz="180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7475" y="61913"/>
            <a:ext cx="9026525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DALTON’S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The pressure of a mixture of gases is equal</a:t>
            </a:r>
          </a:p>
          <a:p>
            <a:r>
              <a:rPr lang="en-US" sz="3200"/>
              <a:t>to the sum of the pressure of each of the</a:t>
            </a:r>
          </a:p>
          <a:p>
            <a:r>
              <a:rPr lang="en-US" sz="3200"/>
              <a:t>gases.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altLang="en-US" sz="3200"/>
              <a:t>The total pressure of a gas mixture depends</a:t>
            </a:r>
          </a:p>
          <a:p>
            <a:r>
              <a:rPr lang="en-US" altLang="en-US" sz="3200"/>
              <a:t>on the total number of gas particles, not on</a:t>
            </a:r>
          </a:p>
          <a:p>
            <a:r>
              <a:rPr lang="en-US" altLang="en-US" sz="3200"/>
              <a:t>the types of particles.</a:t>
            </a:r>
            <a:endParaRPr lang="en-US" sz="3200"/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The pressure of each gas is equal to the</a:t>
            </a:r>
          </a:p>
          <a:p>
            <a:r>
              <a:rPr lang="en-US" sz="3200"/>
              <a:t>total pressure times the (molar) percent</a:t>
            </a:r>
          </a:p>
          <a:p>
            <a:r>
              <a:rPr lang="en-US" sz="3200"/>
              <a:t>of the gas in the mixture.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P</a:t>
            </a:r>
            <a:r>
              <a:rPr lang="en-US" sz="3200" baseline="-25000"/>
              <a:t>tot</a:t>
            </a:r>
            <a:r>
              <a:rPr lang="en-US" sz="3200"/>
              <a:t> = P</a:t>
            </a:r>
            <a:r>
              <a:rPr lang="en-US" sz="3200" baseline="-25000"/>
              <a:t>1</a:t>
            </a:r>
            <a:r>
              <a:rPr lang="en-US" sz="3200"/>
              <a:t> + P</a:t>
            </a:r>
            <a:r>
              <a:rPr lang="en-US" sz="3200" baseline="-25000"/>
              <a:t>2</a:t>
            </a:r>
            <a:r>
              <a:rPr lang="en-US" sz="3200"/>
              <a:t> + P</a:t>
            </a:r>
            <a:r>
              <a:rPr lang="en-US" sz="3200" baseline="-25000"/>
              <a:t>3</a:t>
            </a:r>
            <a:r>
              <a:rPr lang="en-US" sz="3200"/>
              <a:t> + 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33400" y="12954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3200">
                <a:latin typeface="Arial Unicode MS" pitchFamily="34" charset="-128"/>
              </a:rPr>
              <a:t>For example, at STP, one mole of gas particles in a volume of 22.4 L will exert the same pressure as one mole of a mixture of gas particles in 22.4 L.</a:t>
            </a:r>
            <a:endParaRPr lang="en-US" altLang="en-US" sz="3200" b="0">
              <a:latin typeface="Arial Unicode MS" pitchFamily="34" charset="-12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85800" y="381000"/>
            <a:ext cx="6629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en-US">
                <a:latin typeface="Arial Unicode MS" pitchFamily="34" charset="-128"/>
              </a:rPr>
              <a:t>TOTALPRESSURE: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324600" y="3505200"/>
            <a:ext cx="2514600" cy="219868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0.5 mole O</a:t>
            </a:r>
            <a:r>
              <a:rPr lang="en-US" sz="3200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  <a:endParaRPr lang="en-US" sz="3200">
              <a:solidFill>
                <a:schemeClr val="tx1"/>
              </a:solidFill>
              <a:latin typeface="Arial Unicode MS" pitchFamily="34" charset="-128"/>
            </a:endParaRPr>
          </a:p>
          <a:p>
            <a:pPr>
              <a:spcBef>
                <a:spcPct val="10000"/>
              </a:spcBef>
            </a:pPr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0.3 mole He</a:t>
            </a:r>
          </a:p>
          <a:p>
            <a:pPr>
              <a:spcBef>
                <a:spcPct val="10000"/>
              </a:spcBef>
            </a:pPr>
            <a:r>
              <a:rPr lang="en-US" sz="3200" u="sng">
                <a:solidFill>
                  <a:schemeClr val="tx1"/>
                </a:solidFill>
                <a:latin typeface="Arial Unicode MS" pitchFamily="34" charset="-128"/>
              </a:rPr>
              <a:t>0.2 mole Ar</a:t>
            </a:r>
          </a:p>
          <a:p>
            <a:pPr>
              <a:spcBef>
                <a:spcPct val="10000"/>
              </a:spcBef>
            </a:pPr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1.0 mole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429000" y="3505200"/>
            <a:ext cx="2514600" cy="219868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0.4 mole O</a:t>
            </a:r>
            <a:r>
              <a:rPr lang="en-US" sz="3200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  <a:endParaRPr lang="en-US" sz="3200">
              <a:solidFill>
                <a:schemeClr val="tx1"/>
              </a:solidFill>
              <a:latin typeface="Arial Unicode MS" pitchFamily="34" charset="-128"/>
            </a:endParaRPr>
          </a:p>
          <a:p>
            <a:pPr>
              <a:spcBef>
                <a:spcPct val="10000"/>
              </a:spcBef>
            </a:pPr>
            <a:r>
              <a:rPr lang="en-US" sz="3200" u="sng">
                <a:solidFill>
                  <a:schemeClr val="tx1"/>
                </a:solidFill>
                <a:latin typeface="Arial Unicode MS" pitchFamily="34" charset="-128"/>
              </a:rPr>
              <a:t>0.6 mole He</a:t>
            </a:r>
          </a:p>
          <a:p>
            <a:pPr>
              <a:spcBef>
                <a:spcPct val="10000"/>
              </a:spcBef>
            </a:pPr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1.0 mole</a:t>
            </a:r>
          </a:p>
          <a:p>
            <a:pPr>
              <a:spcBef>
                <a:spcPct val="10000"/>
              </a:spcBef>
            </a:pPr>
            <a:endParaRPr lang="en-US" sz="3200">
              <a:latin typeface="Arial Unicode MS" pitchFamily="34" charset="-128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609600" y="5638800"/>
            <a:ext cx="2514600" cy="1066800"/>
          </a:xfrm>
          <a:prstGeom prst="downArrowCallout">
            <a:avLst>
              <a:gd name="adj1" fmla="val 58929"/>
              <a:gd name="adj2" fmla="val 5892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1.0 atm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429000" y="5715000"/>
            <a:ext cx="2514600" cy="990600"/>
          </a:xfrm>
          <a:prstGeom prst="downArrowCallout">
            <a:avLst>
              <a:gd name="adj1" fmla="val 63462"/>
              <a:gd name="adj2" fmla="val 6346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1.0 atm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6324600" y="5715000"/>
            <a:ext cx="2514600" cy="990600"/>
          </a:xfrm>
          <a:prstGeom prst="downArrowCallout">
            <a:avLst>
              <a:gd name="adj1" fmla="val 63462"/>
              <a:gd name="adj2" fmla="val 6346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1.0 atm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09600" y="3505200"/>
            <a:ext cx="2514600" cy="219868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en-US" sz="3200" u="sng">
              <a:solidFill>
                <a:schemeClr val="tx1"/>
              </a:solidFill>
              <a:latin typeface="Arial Unicode MS" pitchFamily="34" charset="-128"/>
            </a:endParaRPr>
          </a:p>
          <a:p>
            <a:pPr>
              <a:spcBef>
                <a:spcPct val="10000"/>
              </a:spcBef>
            </a:pPr>
            <a:r>
              <a:rPr lang="en-US" sz="3200">
                <a:solidFill>
                  <a:schemeClr val="tx1"/>
                </a:solidFill>
                <a:latin typeface="Arial Unicode MS" pitchFamily="34" charset="-128"/>
              </a:rPr>
              <a:t>1.0 mole N</a:t>
            </a:r>
            <a:r>
              <a:rPr lang="en-US" sz="3200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  <a:endParaRPr lang="en-US" sz="3200">
              <a:solidFill>
                <a:schemeClr val="tx1"/>
              </a:solidFill>
              <a:latin typeface="Arial Unicode MS" pitchFamily="34" charset="-128"/>
            </a:endParaRPr>
          </a:p>
          <a:p>
            <a:pPr>
              <a:spcBef>
                <a:spcPct val="10000"/>
              </a:spcBef>
            </a:pPr>
            <a:endParaRPr lang="en-US" sz="3200">
              <a:latin typeface="Arial Unicode MS" pitchFamily="34" charset="-128"/>
            </a:endParaRPr>
          </a:p>
          <a:p>
            <a:pPr>
              <a:spcBef>
                <a:spcPct val="10000"/>
              </a:spcBef>
            </a:pPr>
            <a:endParaRPr lang="en-US" sz="320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lc1f08T01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447800"/>
            <a:ext cx="88773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tlc1f08UN07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641350"/>
            <a:ext cx="6959600" cy="557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tlc1f08T07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473200"/>
            <a:ext cx="8877300" cy="391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88925" y="274638"/>
            <a:ext cx="825182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DALTON’S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During space walks, astronauts breathe</a:t>
            </a:r>
          </a:p>
          <a:p>
            <a:r>
              <a:rPr lang="en-US" sz="3200"/>
              <a:t>a mixture of nitrogen and oxygen that has</a:t>
            </a:r>
          </a:p>
          <a:p>
            <a:r>
              <a:rPr lang="en-US" sz="3200"/>
              <a:t>a total pressure of 7.0 atm.  The partial</a:t>
            </a:r>
          </a:p>
          <a:p>
            <a:r>
              <a:rPr lang="en-US" sz="3200"/>
              <a:t>pressure of nitrogen in this mixture is</a:t>
            </a:r>
          </a:p>
          <a:p>
            <a:r>
              <a:rPr lang="en-US" sz="3200"/>
              <a:t>5.6 atm.  What is the partial pressure of</a:t>
            </a:r>
          </a:p>
          <a:p>
            <a:r>
              <a:rPr lang="en-US" sz="3200"/>
              <a:t>oxygen?  What is the composition of this</a:t>
            </a:r>
          </a:p>
          <a:p>
            <a:r>
              <a:rPr lang="en-US" sz="3200"/>
              <a:t>mixture?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38676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DALTON’S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Dalton’s Law is especially important for</a:t>
            </a:r>
          </a:p>
          <a:p>
            <a:r>
              <a:rPr lang="en-US" sz="3200"/>
              <a:t>breathing.  Not only for things like scuba</a:t>
            </a:r>
          </a:p>
          <a:p>
            <a:r>
              <a:rPr lang="en-US" sz="3200"/>
              <a:t>tanks, but especially in medical situations.</a:t>
            </a:r>
          </a:p>
          <a:p>
            <a:r>
              <a:rPr lang="en-US" sz="3200"/>
              <a:t>This is why “blood gases” are often</a:t>
            </a:r>
          </a:p>
          <a:p>
            <a:r>
              <a:rPr lang="en-US" sz="3200"/>
              <a:t>measured.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876800" y="990600"/>
          <a:ext cx="3502025" cy="4038600"/>
        </p:xfrm>
        <a:graphic>
          <a:graphicData uri="http://schemas.openxmlformats.org/presentationml/2006/ole">
            <p:oleObj spid="_x0000_s52228" name="Bitmap Image" r:id="rId4" imgW="3228571" imgH="3723810" progId="Paint.Picture">
              <p:embed/>
            </p:oleObj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1000" y="7620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/>
              <a:t>When the lungs expand, the pressure in the lungs decreases.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180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/>
              <a:t>Inhalation occurs as air flows towards the lower pressure in the lungs.</a:t>
            </a:r>
          </a:p>
          <a:p>
            <a:pPr marL="342900" indent="-342900">
              <a:spcBef>
                <a:spcPct val="20000"/>
              </a:spcBef>
            </a:pPr>
            <a:endParaRPr lang="en-US" altLang="en-US" sz="3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715000" y="1219200"/>
          <a:ext cx="3011488" cy="3962400"/>
        </p:xfrm>
        <a:graphic>
          <a:graphicData uri="http://schemas.openxmlformats.org/presentationml/2006/ole">
            <p:oleObj spid="_x0000_s53252" name="Bitmap Image" r:id="rId4" imgW="2742857" imgH="3610479" progId="Paint.Picture">
              <p:embed/>
            </p:oleObj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9600" y="99060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/>
              <a:t>When the lung volume decreases, pressure within the lungs increases.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180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/>
              <a:t>Exhalation occurs as air flows from the higher pressure in the lungs to the outside.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lc1f08T07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7048500" cy="3105150"/>
          </a:xfrm>
          <a:prstGeom prst="rect">
            <a:avLst/>
          </a:prstGeom>
          <a:noFill/>
        </p:spPr>
      </p:pic>
      <p:pic>
        <p:nvPicPr>
          <p:cNvPr id="43013" name="Picture 5" descr="tlc1f08T08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429000"/>
            <a:ext cx="6972300" cy="3201988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6643688"/>
            <a:ext cx="30257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(c) Douglas E. Raynie, South Dakota State University, 2004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tlc1f0807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641350"/>
            <a:ext cx="7683500" cy="5575300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6643688"/>
            <a:ext cx="30257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(c) Douglas E. Raynie, South Dakota State University, 2004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7958138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As gas particles hit the walls of their</a:t>
            </a:r>
          </a:p>
          <a:p>
            <a:r>
              <a:rPr lang="en-US" sz="3200"/>
              <a:t>container, they push on it.  This force is </a:t>
            </a:r>
          </a:p>
          <a:p>
            <a:r>
              <a:rPr lang="en-US" sz="3200"/>
              <a:t>the pressure.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Pressure (P) = force/area</a:t>
            </a:r>
          </a:p>
        </p:txBody>
      </p:sp>
      <p:pic>
        <p:nvPicPr>
          <p:cNvPr id="6149" name="Picture 5" descr="tlc1f08T0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6400800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4000" y="228600"/>
            <a:ext cx="8890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ATMOSPHERIC PRESSURE: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This is the pressure on the air around us.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Atmospheric pressure decreases as</a:t>
            </a:r>
          </a:p>
          <a:p>
            <a:r>
              <a:rPr lang="en-US" sz="3200"/>
              <a:t>elevation increases.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Atmospheric pressure is measured with a</a:t>
            </a:r>
          </a:p>
          <a:p>
            <a:r>
              <a:rPr lang="en-US" sz="3200"/>
              <a:t>BAROMETER, so it is often called barometric</a:t>
            </a:r>
          </a:p>
          <a:p>
            <a:r>
              <a:rPr lang="en-US" sz="3200"/>
              <a:t>pressure.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Don’t confuse ATMOSPHERIC PRESSURE</a:t>
            </a:r>
          </a:p>
          <a:p>
            <a:r>
              <a:rPr lang="en-US" sz="3200"/>
              <a:t>with the pressure unit ATMOSPHERE, which</a:t>
            </a:r>
          </a:p>
          <a:p>
            <a:r>
              <a:rPr lang="en-US" sz="3200"/>
              <a:t>is 760 mmHg.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lc1f0801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6238"/>
            <a:ext cx="7543800" cy="604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Torrice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486400" cy="5205413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362200" y="5638800"/>
            <a:ext cx="426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Evangelista Torricelli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7757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BOYLE’S LAW: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Pressure and volume are inversely</a:t>
            </a:r>
          </a:p>
          <a:p>
            <a:r>
              <a:rPr lang="en-US" sz="3200"/>
              <a:t>proportional to each other.  This means,</a:t>
            </a:r>
          </a:p>
          <a:p>
            <a:r>
              <a:rPr lang="en-US" sz="3200"/>
              <a:t>when pressure increases, volume decreases</a:t>
            </a:r>
          </a:p>
          <a:p>
            <a:r>
              <a:rPr lang="en-US" sz="3200"/>
              <a:t>and, when pressure decreases, volume</a:t>
            </a:r>
          </a:p>
          <a:p>
            <a:r>
              <a:rPr lang="en-US" sz="3200"/>
              <a:t>increases.</a:t>
            </a:r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3200"/>
              <a:t>At constant </a:t>
            </a:r>
            <a:r>
              <a:rPr lang="en-US" sz="3200" i="1"/>
              <a:t>n</a:t>
            </a:r>
            <a:r>
              <a:rPr lang="en-US" sz="3200"/>
              <a:t> and T, PV = constant</a:t>
            </a:r>
          </a:p>
          <a:p>
            <a:r>
              <a:rPr lang="en-US" sz="3200"/>
              <a:t>			or</a:t>
            </a:r>
          </a:p>
          <a:p>
            <a:r>
              <a:rPr lang="en-US" sz="3200"/>
              <a:t>		P</a:t>
            </a:r>
            <a:r>
              <a:rPr lang="en-US" sz="3200" baseline="-25000"/>
              <a:t>1</a:t>
            </a:r>
            <a:r>
              <a:rPr lang="en-US" sz="3200"/>
              <a:t>V</a:t>
            </a:r>
            <a:r>
              <a:rPr lang="en-US" sz="3200" baseline="-25000"/>
              <a:t>1</a:t>
            </a:r>
            <a:r>
              <a:rPr lang="en-US" sz="3200"/>
              <a:t> = P</a:t>
            </a:r>
            <a:r>
              <a:rPr lang="en-US" sz="3200" baseline="-25000"/>
              <a:t>2</a:t>
            </a:r>
            <a:r>
              <a:rPr lang="en-US" sz="3200"/>
              <a:t>V</a:t>
            </a:r>
            <a:r>
              <a:rPr lang="en-US" sz="3200" baseline="-25000"/>
              <a:t>2</a:t>
            </a:r>
            <a:r>
              <a:rPr lang="en-US" sz="320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1479</Words>
  <Application>Microsoft Office PowerPoint</Application>
  <PresentationFormat>On-screen Show (4:3)</PresentationFormat>
  <Paragraphs>359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Times New Roman</vt:lpstr>
      <vt:lpstr>Wingdings</vt:lpstr>
      <vt:lpstr>Arial Unicode MS</vt:lpstr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SDSU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39</cp:revision>
  <dcterms:created xsi:type="dcterms:W3CDTF">2002-11-05T20:18:53Z</dcterms:created>
  <dcterms:modified xsi:type="dcterms:W3CDTF">2013-04-26T04:50:18Z</dcterms:modified>
</cp:coreProperties>
</file>